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1"/>
  </p:sldMasterIdLst>
  <p:notesMasterIdLst>
    <p:notesMasterId r:id="rId27"/>
  </p:notesMasterIdLst>
  <p:sldIdLst>
    <p:sldId id="256" r:id="rId2"/>
    <p:sldId id="285" r:id="rId3"/>
    <p:sldId id="299" r:id="rId4"/>
    <p:sldId id="286" r:id="rId5"/>
    <p:sldId id="300" r:id="rId6"/>
    <p:sldId id="301" r:id="rId7"/>
    <p:sldId id="302" r:id="rId8"/>
    <p:sldId id="303" r:id="rId9"/>
    <p:sldId id="304" r:id="rId10"/>
    <p:sldId id="288" r:id="rId11"/>
    <p:sldId id="289" r:id="rId12"/>
    <p:sldId id="290" r:id="rId13"/>
    <p:sldId id="291" r:id="rId14"/>
    <p:sldId id="305" r:id="rId15"/>
    <p:sldId id="292" r:id="rId16"/>
    <p:sldId id="306" r:id="rId17"/>
    <p:sldId id="307" r:id="rId18"/>
    <p:sldId id="293" r:id="rId19"/>
    <p:sldId id="294" r:id="rId20"/>
    <p:sldId id="295" r:id="rId21"/>
    <p:sldId id="296" r:id="rId22"/>
    <p:sldId id="298" r:id="rId23"/>
    <p:sldId id="308" r:id="rId24"/>
    <p:sldId id="297" r:id="rId25"/>
    <p:sldId id="283" r:id="rId26"/>
  </p:sldIdLst>
  <p:sldSz cx="9144000" cy="6858000" type="screen4x3"/>
  <p:notesSz cx="6858000" cy="9144000"/>
  <p:embeddedFontLst>
    <p:embeddedFont>
      <p:font typeface="Calibri" panose="020F0502020204030204" pitchFamily="34" charset="0"/>
      <p:regular r:id="rId28"/>
      <p:bold r:id="rId29"/>
      <p:italic r:id="rId30"/>
      <p:boldItalic r:id="rId31"/>
    </p:embeddedFont>
    <p:embeddedFont>
      <p:font typeface="Comenia Sans" panose="02000503080000020004" pitchFamily="50" charset="-18"/>
      <p:regular r:id="rId32"/>
      <p:bold r:id="rId33"/>
      <p:italic r:id="rId34"/>
      <p:boldItalic r:id="rId35"/>
    </p:embeddedFont>
  </p:embeddedFont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řední styl 2 – zvýraznění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 Středně sytá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33" autoAdjust="0"/>
    <p:restoredTop sz="92833" autoAdjust="0"/>
  </p:normalViewPr>
  <p:slideViewPr>
    <p:cSldViewPr snapToGrid="0">
      <p:cViewPr varScale="1">
        <p:scale>
          <a:sx n="92" d="100"/>
          <a:sy n="92" d="100"/>
        </p:scale>
        <p:origin x="1628"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záhlaví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cs-CZ"/>
          </a:p>
        </p:txBody>
      </p:sp>
      <p:sp>
        <p:nvSpPr>
          <p:cNvPr id="3" name="Zástupný symbol pro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4222CF-2854-4FA2-A8EA-AB94D3EA10CC}" type="datetimeFigureOut">
              <a:rPr lang="cs-CZ" smtClean="0"/>
              <a:pPr/>
              <a:t>27.02.2023</a:t>
            </a:fld>
            <a:endParaRPr lang="cs-CZ"/>
          </a:p>
        </p:txBody>
      </p:sp>
      <p:sp>
        <p:nvSpPr>
          <p:cNvPr id="4" name="Zástupný symbol pro obrázek snímku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cs-CZ"/>
          </a:p>
        </p:txBody>
      </p:sp>
      <p:sp>
        <p:nvSpPr>
          <p:cNvPr id="5" name="Zástupný symbol pro poznámky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cs-CZ"/>
              <a:t>Klepnutím lze upravit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6" name="Zástupný symbol pro zápatí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cs-CZ"/>
          </a:p>
        </p:txBody>
      </p:sp>
      <p:sp>
        <p:nvSpPr>
          <p:cNvPr id="7" name="Zástupný symbol pro číslo snímk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9C79DF-D561-4432-B176-15220EF080C1}" type="slidenum">
              <a:rPr lang="cs-CZ" smtClean="0"/>
              <a:pPr/>
              <a:t>‹#›</a:t>
            </a:fld>
            <a:endParaRPr lang="cs-CZ"/>
          </a:p>
        </p:txBody>
      </p:sp>
    </p:spTree>
    <p:extLst>
      <p:ext uri="{BB962C8B-B14F-4D97-AF65-F5344CB8AC3E}">
        <p14:creationId xmlns:p14="http://schemas.microsoft.com/office/powerpoint/2010/main" val="21021956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14349B-98A2-47F0-A6C2-42E53D7BAB65}" type="slidenum">
              <a:rPr lang="cs-CZ"/>
              <a:pPr/>
              <a:t>2</a:t>
            </a:fld>
            <a:endParaRPr lang="cs-CZ"/>
          </a:p>
        </p:txBody>
      </p:sp>
      <p:sp>
        <p:nvSpPr>
          <p:cNvPr id="6146" name="Rectangle 2"/>
          <p:cNvSpPr>
            <a:spLocks noGrp="1" noRot="1" noChangeAspect="1" noChangeArrowheads="1" noTextEdit="1"/>
          </p:cNvSpPr>
          <p:nvPr>
            <p:ph type="sldImg"/>
          </p:nvPr>
        </p:nvSpPr>
        <p:spPr>
          <a:xfrm>
            <a:off x="1143000" y="685800"/>
            <a:ext cx="4572000" cy="3429000"/>
          </a:xfrm>
          <a:ln/>
        </p:spPr>
      </p:sp>
      <p:sp>
        <p:nvSpPr>
          <p:cNvPr id="6147" name="Rectangle 3"/>
          <p:cNvSpPr>
            <a:spLocks noGrp="1" noChangeArrowheads="1"/>
          </p:cNvSpPr>
          <p:nvPr>
            <p:ph type="body" idx="1"/>
          </p:nvPr>
        </p:nvSpPr>
        <p:spPr/>
        <p:txBody>
          <a:bodyPr/>
          <a:lstStyle/>
          <a:p>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54FE92-2411-4F6F-AA37-461DFA758777}" type="slidenum">
              <a:rPr lang="cs-CZ"/>
              <a:pPr/>
              <a:t>20</a:t>
            </a:fld>
            <a:endParaRPr lang="cs-CZ"/>
          </a:p>
        </p:txBody>
      </p:sp>
      <p:sp>
        <p:nvSpPr>
          <p:cNvPr id="28674" name="Rectangle 2"/>
          <p:cNvSpPr>
            <a:spLocks noGrp="1" noRot="1" noChangeAspect="1" noChangeArrowheads="1" noTextEdit="1"/>
          </p:cNvSpPr>
          <p:nvPr>
            <p:ph type="sldImg"/>
          </p:nvPr>
        </p:nvSpPr>
        <p:spPr>
          <a:xfrm>
            <a:off x="1143000" y="685800"/>
            <a:ext cx="4572000" cy="3429000"/>
          </a:xfrm>
          <a:ln/>
        </p:spPr>
      </p:sp>
      <p:sp>
        <p:nvSpPr>
          <p:cNvPr id="28675" name="Rectangle 3"/>
          <p:cNvSpPr>
            <a:spLocks noGrp="1" noChangeArrowheads="1"/>
          </p:cNvSpPr>
          <p:nvPr>
            <p:ph type="body" idx="1"/>
          </p:nvPr>
        </p:nvSpPr>
        <p:spPr/>
        <p:txBody>
          <a:bodyPr/>
          <a:lstStyle/>
          <a:p>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C146A5F-DA07-4D74-B42C-18B7715D1122}" type="slidenum">
              <a:rPr lang="cs-CZ"/>
              <a:pPr/>
              <a:t>21</a:t>
            </a:fld>
            <a:endParaRPr lang="cs-CZ"/>
          </a:p>
        </p:txBody>
      </p:sp>
      <p:sp>
        <p:nvSpPr>
          <p:cNvPr id="30722" name="Rectangle 2"/>
          <p:cNvSpPr>
            <a:spLocks noGrp="1" noRot="1" noChangeAspect="1" noChangeArrowheads="1" noTextEdit="1"/>
          </p:cNvSpPr>
          <p:nvPr>
            <p:ph type="sldImg"/>
          </p:nvPr>
        </p:nvSpPr>
        <p:spPr>
          <a:xfrm>
            <a:off x="1143000" y="685800"/>
            <a:ext cx="4572000" cy="3429000"/>
          </a:xfrm>
          <a:ln/>
        </p:spPr>
      </p:sp>
      <p:sp>
        <p:nvSpPr>
          <p:cNvPr id="30723" name="Rectangle 3"/>
          <p:cNvSpPr>
            <a:spLocks noGrp="1" noChangeArrowheads="1"/>
          </p:cNvSpPr>
          <p:nvPr>
            <p:ph type="body" idx="1"/>
          </p:nvPr>
        </p:nvSpPr>
        <p:spPr/>
        <p:txBody>
          <a:bodyPr/>
          <a:lstStyle/>
          <a:p>
            <a:endParaRPr lang="cs-CZ"/>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C146A5F-DA07-4D74-B42C-18B7715D1122}" type="slidenum">
              <a:rPr lang="cs-CZ"/>
              <a:pPr/>
              <a:t>22</a:t>
            </a:fld>
            <a:endParaRPr lang="cs-CZ"/>
          </a:p>
        </p:txBody>
      </p:sp>
      <p:sp>
        <p:nvSpPr>
          <p:cNvPr id="30722" name="Rectangle 2"/>
          <p:cNvSpPr>
            <a:spLocks noGrp="1" noRot="1" noChangeAspect="1" noChangeArrowheads="1" noTextEdit="1"/>
          </p:cNvSpPr>
          <p:nvPr>
            <p:ph type="sldImg"/>
          </p:nvPr>
        </p:nvSpPr>
        <p:spPr>
          <a:xfrm>
            <a:off x="1143000" y="685800"/>
            <a:ext cx="4572000" cy="3429000"/>
          </a:xfrm>
          <a:ln/>
        </p:spPr>
      </p:sp>
      <p:sp>
        <p:nvSpPr>
          <p:cNvPr id="30723" name="Rectangle 3"/>
          <p:cNvSpPr>
            <a:spLocks noGrp="1" noChangeArrowheads="1"/>
          </p:cNvSpPr>
          <p:nvPr>
            <p:ph type="body" idx="1"/>
          </p:nvPr>
        </p:nvSpPr>
        <p:spPr/>
        <p:txBody>
          <a:bodyPr/>
          <a:lstStyle/>
          <a:p>
            <a:endParaRPr lang="cs-CZ"/>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FBAF13-C9CB-4260-B23E-5306F122DD08}" type="slidenum">
              <a:rPr lang="cs-CZ"/>
              <a:pPr/>
              <a:t>24</a:t>
            </a:fld>
            <a:endParaRPr lang="cs-CZ"/>
          </a:p>
        </p:txBody>
      </p:sp>
      <p:sp>
        <p:nvSpPr>
          <p:cNvPr id="32770" name="Rectangle 2"/>
          <p:cNvSpPr>
            <a:spLocks noGrp="1" noRot="1" noChangeAspect="1" noChangeArrowheads="1" noTextEdit="1"/>
          </p:cNvSpPr>
          <p:nvPr>
            <p:ph type="sldImg"/>
          </p:nvPr>
        </p:nvSpPr>
        <p:spPr>
          <a:xfrm>
            <a:off x="1143000" y="685800"/>
            <a:ext cx="4572000" cy="3429000"/>
          </a:xfrm>
          <a:ln/>
        </p:spPr>
      </p:sp>
      <p:sp>
        <p:nvSpPr>
          <p:cNvPr id="32771" name="Rectangle 3"/>
          <p:cNvSpPr>
            <a:spLocks noGrp="1" noChangeArrowheads="1"/>
          </p:cNvSpPr>
          <p:nvPr>
            <p:ph type="body" idx="1"/>
          </p:nvPr>
        </p:nvSpPr>
        <p:spPr/>
        <p:txBody>
          <a:bodyPr/>
          <a:lstStyle/>
          <a:p>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7AE7D3-BE41-4F00-B7A1-2B008C64E2BB}" type="slidenum">
              <a:rPr lang="cs-CZ"/>
              <a:pPr/>
              <a:t>4</a:t>
            </a:fld>
            <a:endParaRPr lang="cs-CZ"/>
          </a:p>
        </p:txBody>
      </p:sp>
      <p:sp>
        <p:nvSpPr>
          <p:cNvPr id="9218" name="Rectangle 2"/>
          <p:cNvSpPr>
            <a:spLocks noGrp="1" noRot="1" noChangeAspect="1" noChangeArrowheads="1" noTextEdit="1"/>
          </p:cNvSpPr>
          <p:nvPr>
            <p:ph type="sldImg"/>
          </p:nvPr>
        </p:nvSpPr>
        <p:spPr>
          <a:xfrm>
            <a:off x="1143000" y="685800"/>
            <a:ext cx="4572000" cy="3429000"/>
          </a:xfrm>
          <a:ln/>
        </p:spPr>
      </p:sp>
      <p:sp>
        <p:nvSpPr>
          <p:cNvPr id="9219" name="Rectangle 3"/>
          <p:cNvSpPr>
            <a:spLocks noGrp="1" noChangeArrowheads="1"/>
          </p:cNvSpPr>
          <p:nvPr>
            <p:ph type="body" idx="1"/>
          </p:nvPr>
        </p:nvSpPr>
        <p:spPr/>
        <p:txBody>
          <a:bodyPr/>
          <a:lstStyle/>
          <a:p>
            <a:r>
              <a:rPr lang="cs-CZ"/>
              <a:t>U AMD je řadič operační paměti obsažen v procesoru. Rychlost komunikace s pamětí je pak dána typem mikroprocesoru</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9FC51D-0765-499E-875A-465D0A827248}" type="slidenum">
              <a:rPr lang="cs-CZ"/>
              <a:pPr/>
              <a:t>10</a:t>
            </a:fld>
            <a:endParaRPr lang="cs-CZ"/>
          </a:p>
        </p:txBody>
      </p:sp>
      <p:sp>
        <p:nvSpPr>
          <p:cNvPr id="13314" name="Rectangle 2"/>
          <p:cNvSpPr>
            <a:spLocks noGrp="1" noRot="1" noChangeAspect="1" noChangeArrowheads="1" noTextEdit="1"/>
          </p:cNvSpPr>
          <p:nvPr>
            <p:ph type="sldImg"/>
          </p:nvPr>
        </p:nvSpPr>
        <p:spPr>
          <a:xfrm>
            <a:off x="1143000" y="685800"/>
            <a:ext cx="4572000" cy="3429000"/>
          </a:xfrm>
          <a:ln/>
        </p:spPr>
      </p:sp>
      <p:sp>
        <p:nvSpPr>
          <p:cNvPr id="13315" name="Rectangle 3"/>
          <p:cNvSpPr>
            <a:spLocks noGrp="1" noChangeArrowheads="1"/>
          </p:cNvSpPr>
          <p:nvPr>
            <p:ph type="body" idx="1"/>
          </p:nvPr>
        </p:nvSpPr>
        <p:spPr/>
        <p:txBody>
          <a:bodyPr/>
          <a:lstStyle/>
          <a:p>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BB874A-DD88-419D-932A-9E37E757296B}" type="slidenum">
              <a:rPr lang="cs-CZ"/>
              <a:pPr/>
              <a:t>11</a:t>
            </a:fld>
            <a:endParaRPr lang="cs-CZ"/>
          </a:p>
        </p:txBody>
      </p:sp>
      <p:sp>
        <p:nvSpPr>
          <p:cNvPr id="15362" name="Rectangle 2"/>
          <p:cNvSpPr>
            <a:spLocks noGrp="1" noRot="1" noChangeAspect="1" noChangeArrowheads="1" noTextEdit="1"/>
          </p:cNvSpPr>
          <p:nvPr>
            <p:ph type="sldImg"/>
          </p:nvPr>
        </p:nvSpPr>
        <p:spPr>
          <a:xfrm>
            <a:off x="1143000" y="685800"/>
            <a:ext cx="4572000" cy="3429000"/>
          </a:xfrm>
          <a:ln/>
        </p:spPr>
      </p:sp>
      <p:sp>
        <p:nvSpPr>
          <p:cNvPr id="15363" name="Rectangle 3"/>
          <p:cNvSpPr>
            <a:spLocks noGrp="1" noChangeArrowheads="1"/>
          </p:cNvSpPr>
          <p:nvPr>
            <p:ph type="body" idx="1"/>
          </p:nvPr>
        </p:nvSpPr>
        <p:spPr/>
        <p:txBody>
          <a:bodyPr/>
          <a:lstStyle/>
          <a:p>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36C4F4-9AB7-467A-B381-5A6B39BA62E9}" type="slidenum">
              <a:rPr lang="cs-CZ"/>
              <a:pPr/>
              <a:t>12</a:t>
            </a:fld>
            <a:endParaRPr lang="cs-CZ"/>
          </a:p>
        </p:txBody>
      </p:sp>
      <p:sp>
        <p:nvSpPr>
          <p:cNvPr id="17410" name="Rectangle 2"/>
          <p:cNvSpPr>
            <a:spLocks noGrp="1" noRot="1" noChangeAspect="1" noChangeArrowheads="1" noTextEdit="1"/>
          </p:cNvSpPr>
          <p:nvPr>
            <p:ph type="sldImg"/>
          </p:nvPr>
        </p:nvSpPr>
        <p:spPr>
          <a:xfrm>
            <a:off x="1143000" y="685800"/>
            <a:ext cx="4572000" cy="3429000"/>
          </a:xfrm>
          <a:ln/>
        </p:spPr>
      </p:sp>
      <p:sp>
        <p:nvSpPr>
          <p:cNvPr id="17411" name="Rectangle 3"/>
          <p:cNvSpPr>
            <a:spLocks noGrp="1" noChangeArrowheads="1"/>
          </p:cNvSpPr>
          <p:nvPr>
            <p:ph type="body" idx="1"/>
          </p:nvPr>
        </p:nvSpPr>
        <p:spPr/>
        <p:txBody>
          <a:bodyPr/>
          <a:lstStyle/>
          <a:p>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242A52-759E-4A70-A066-1FC527A2B717}" type="slidenum">
              <a:rPr lang="cs-CZ"/>
              <a:pPr/>
              <a:t>13</a:t>
            </a:fld>
            <a:endParaRPr lang="cs-CZ"/>
          </a:p>
        </p:txBody>
      </p:sp>
      <p:sp>
        <p:nvSpPr>
          <p:cNvPr id="21506" name="Rectangle 2"/>
          <p:cNvSpPr>
            <a:spLocks noGrp="1" noRot="1" noChangeAspect="1" noChangeArrowheads="1" noTextEdit="1"/>
          </p:cNvSpPr>
          <p:nvPr>
            <p:ph type="sldImg"/>
          </p:nvPr>
        </p:nvSpPr>
        <p:spPr>
          <a:xfrm>
            <a:off x="1143000" y="685800"/>
            <a:ext cx="4572000" cy="3429000"/>
          </a:xfrm>
          <a:ln/>
        </p:spPr>
      </p:sp>
      <p:sp>
        <p:nvSpPr>
          <p:cNvPr id="21507" name="Rectangle 3"/>
          <p:cNvSpPr>
            <a:spLocks noGrp="1" noChangeArrowheads="1"/>
          </p:cNvSpPr>
          <p:nvPr>
            <p:ph type="body" idx="1"/>
          </p:nvPr>
        </p:nvSpPr>
        <p:spPr/>
        <p:txBody>
          <a:bodyPr/>
          <a:lstStyle/>
          <a:p>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C370F8-173E-4C16-AE57-B72F8D601E76}" type="slidenum">
              <a:rPr lang="cs-CZ"/>
              <a:pPr/>
              <a:t>15</a:t>
            </a:fld>
            <a:endParaRPr lang="cs-CZ"/>
          </a:p>
        </p:txBody>
      </p:sp>
      <p:sp>
        <p:nvSpPr>
          <p:cNvPr id="23554" name="Rectangle 2"/>
          <p:cNvSpPr>
            <a:spLocks noGrp="1" noRot="1" noChangeAspect="1" noChangeArrowheads="1" noTextEdit="1"/>
          </p:cNvSpPr>
          <p:nvPr>
            <p:ph type="sldImg"/>
          </p:nvPr>
        </p:nvSpPr>
        <p:spPr>
          <a:xfrm>
            <a:off x="1143000" y="685800"/>
            <a:ext cx="4572000" cy="3429000"/>
          </a:xfrm>
          <a:ln/>
        </p:spPr>
      </p:sp>
      <p:sp>
        <p:nvSpPr>
          <p:cNvPr id="23555" name="Rectangle 3"/>
          <p:cNvSpPr>
            <a:spLocks noGrp="1" noChangeArrowheads="1"/>
          </p:cNvSpPr>
          <p:nvPr>
            <p:ph type="body" idx="1"/>
          </p:nvPr>
        </p:nvSpPr>
        <p:spPr/>
        <p:txBody>
          <a:bodyPr/>
          <a:lstStyle/>
          <a:p>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56E1F32-50F9-478D-B218-A4BA439D5FD9}" type="slidenum">
              <a:rPr lang="cs-CZ"/>
              <a:pPr/>
              <a:t>18</a:t>
            </a:fld>
            <a:endParaRPr lang="cs-CZ"/>
          </a:p>
        </p:txBody>
      </p:sp>
      <p:sp>
        <p:nvSpPr>
          <p:cNvPr id="19458" name="Rectangle 2"/>
          <p:cNvSpPr>
            <a:spLocks noGrp="1" noRot="1" noChangeAspect="1" noChangeArrowheads="1" noTextEdit="1"/>
          </p:cNvSpPr>
          <p:nvPr>
            <p:ph type="sldImg"/>
          </p:nvPr>
        </p:nvSpPr>
        <p:spPr>
          <a:xfrm>
            <a:off x="1143000" y="685800"/>
            <a:ext cx="4572000" cy="3429000"/>
          </a:xfrm>
          <a:ln/>
        </p:spPr>
      </p:sp>
      <p:sp>
        <p:nvSpPr>
          <p:cNvPr id="19459" name="Rectangle 3"/>
          <p:cNvSpPr>
            <a:spLocks noGrp="1" noChangeArrowheads="1"/>
          </p:cNvSpPr>
          <p:nvPr>
            <p:ph type="body" idx="1"/>
          </p:nvPr>
        </p:nvSpPr>
        <p:spPr/>
        <p:txBody>
          <a:bodyPr/>
          <a:lstStyle/>
          <a:p>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BF01C0-4ECB-4F13-BAE2-BD4314F03768}" type="slidenum">
              <a:rPr lang="cs-CZ"/>
              <a:pPr/>
              <a:t>19</a:t>
            </a:fld>
            <a:endParaRPr lang="cs-CZ"/>
          </a:p>
        </p:txBody>
      </p:sp>
      <p:sp>
        <p:nvSpPr>
          <p:cNvPr id="25602" name="Rectangle 2"/>
          <p:cNvSpPr>
            <a:spLocks noGrp="1" noRot="1" noChangeAspect="1" noChangeArrowheads="1" noTextEdit="1"/>
          </p:cNvSpPr>
          <p:nvPr>
            <p:ph type="sldImg"/>
          </p:nvPr>
        </p:nvSpPr>
        <p:spPr>
          <a:xfrm>
            <a:off x="1143000" y="685800"/>
            <a:ext cx="4572000" cy="3429000"/>
          </a:xfrm>
          <a:ln/>
        </p:spPr>
      </p:sp>
      <p:sp>
        <p:nvSpPr>
          <p:cNvPr id="25603" name="Rectangle 3"/>
          <p:cNvSpPr>
            <a:spLocks noGrp="1" noChangeArrowheads="1"/>
          </p:cNvSpPr>
          <p:nvPr>
            <p:ph type="body" idx="1"/>
          </p:nvPr>
        </p:nvSpPr>
        <p:spPr/>
        <p:txBody>
          <a:bodyPr/>
          <a:lstStyle/>
          <a:p>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Úvodní sníme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userDrawn="1">
            <p:ph type="ctrTitle"/>
          </p:nvPr>
        </p:nvSpPr>
        <p:spPr>
          <a:xfrm>
            <a:off x="538163" y="2986088"/>
            <a:ext cx="5715000" cy="1117600"/>
          </a:xfrm>
          <a:prstGeom prst="rect">
            <a:avLst/>
          </a:prstGeom>
        </p:spPr>
        <p:txBody>
          <a:bodyPr lIns="0" tIns="0" rIns="0" bIns="0" anchor="b"/>
          <a:lstStyle/>
          <a:p>
            <a:pPr algn="r" eaLnBrk="1" hangingPunct="1"/>
            <a:r>
              <a:rPr lang="cs-CZ" sz="4200" b="1">
                <a:latin typeface="Comenia Sans" charset="0"/>
              </a:rPr>
              <a:t>Klepnutím lze upravit styl předlohy nadpisů.</a:t>
            </a:r>
            <a:endParaRPr lang="en-US" sz="4200" b="1" dirty="0">
              <a:latin typeface="Comenia Sans" charset="0"/>
            </a:endParaRPr>
          </a:p>
        </p:txBody>
      </p:sp>
      <p:sp>
        <p:nvSpPr>
          <p:cNvPr id="10" name="Subtitle 2"/>
          <p:cNvSpPr>
            <a:spLocks noGrp="1"/>
          </p:cNvSpPr>
          <p:nvPr userDrawn="1">
            <p:ph type="subTitle" idx="1"/>
          </p:nvPr>
        </p:nvSpPr>
        <p:spPr>
          <a:xfrm>
            <a:off x="538163" y="4103688"/>
            <a:ext cx="5715000" cy="879475"/>
          </a:xfrm>
          <a:prstGeom prst="rect">
            <a:avLst/>
          </a:prstGeom>
        </p:spPr>
        <p:txBody>
          <a:bodyPr wrap="none" lIns="0" tIns="0" rIns="0" bIns="0" rtlCol="0">
            <a:noAutofit/>
          </a:bodyPr>
          <a:lstStyle>
            <a:lvl1pPr marL="0" indent="0" algn="r" defTabSz="457200" rtl="0" eaLnBrk="1" fontAlgn="auto" hangingPunct="1">
              <a:spcBef>
                <a:spcPts val="0"/>
              </a:spcBef>
              <a:spcAft>
                <a:spcPts val="0"/>
              </a:spcAft>
              <a:buFont typeface="Arial"/>
              <a:buNone/>
              <a:defRPr lang="en-US" sz="2500" kern="1200" dirty="0" err="1" smtClean="0">
                <a:solidFill>
                  <a:schemeClr val="tx1">
                    <a:tint val="75000"/>
                  </a:schemeClr>
                </a:solidFill>
                <a:latin typeface="Comenia Sans"/>
                <a:ea typeface="+mn-ea"/>
                <a:cs typeface="Comenia Sans"/>
              </a:defRPr>
            </a:lvl1pPr>
          </a:lstStyle>
          <a:p>
            <a:pPr algn="r" eaLnBrk="1" fontAlgn="auto" hangingPunct="1">
              <a:spcBef>
                <a:spcPts val="0"/>
              </a:spcBef>
              <a:spcAft>
                <a:spcPts val="0"/>
              </a:spcAft>
              <a:buFont typeface="Arial"/>
              <a:buNone/>
              <a:defRPr/>
            </a:pPr>
            <a:r>
              <a:rPr lang="cs-CZ" sz="2500">
                <a:latin typeface="Comenia Sans"/>
                <a:ea typeface="+mn-ea"/>
              </a:rPr>
              <a:t>Klepnutím lze upravit styl předlohy podnadpisů.</a:t>
            </a:r>
            <a:endParaRPr lang="en-US" sz="2500" dirty="0">
              <a:latin typeface="Comenia Sans"/>
              <a:ea typeface="+mn-ea"/>
              <a:cs typeface="Comenia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adpis a obsah">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Nadpis 10"/>
          <p:cNvSpPr>
            <a:spLocks noGrp="1"/>
          </p:cNvSpPr>
          <p:nvPr>
            <p:ph type="title" hasCustomPrompt="1"/>
          </p:nvPr>
        </p:nvSpPr>
        <p:spPr>
          <a:xfrm>
            <a:off x="4674185" y="478941"/>
            <a:ext cx="4065971" cy="550415"/>
          </a:xfrm>
          <a:prstGeom prst="rect">
            <a:avLst/>
          </a:prstGeom>
        </p:spPr>
        <p:txBody>
          <a:bodyPr/>
          <a:lstStyle>
            <a:lvl1pPr algn="r">
              <a:defRPr sz="2600">
                <a:solidFill>
                  <a:schemeClr val="bg1"/>
                </a:solidFill>
                <a:latin typeface="Comenia Sans" pitchFamily="50" charset="-18"/>
              </a:defRPr>
            </a:lvl1pPr>
          </a:lstStyle>
          <a:p>
            <a:r>
              <a:rPr lang="cs-CZ" dirty="0"/>
              <a:t>kapitola</a:t>
            </a:r>
          </a:p>
        </p:txBody>
      </p:sp>
      <p:sp>
        <p:nvSpPr>
          <p:cNvPr id="13" name="Zástupný symbol pro text 12"/>
          <p:cNvSpPr>
            <a:spLocks noGrp="1"/>
          </p:cNvSpPr>
          <p:nvPr>
            <p:ph type="body" sz="quarter" idx="10" hasCustomPrompt="1"/>
          </p:nvPr>
        </p:nvSpPr>
        <p:spPr>
          <a:xfrm>
            <a:off x="905069" y="1601999"/>
            <a:ext cx="7781731" cy="4752000"/>
          </a:xfrm>
        </p:spPr>
        <p:txBody>
          <a:bodyPr lIns="0" tIns="0" rIns="0" bIns="0">
            <a:normAutofit/>
          </a:bodyPr>
          <a:lstStyle>
            <a:lvl1pPr>
              <a:buNone/>
              <a:defRPr sz="4200" b="1">
                <a:solidFill>
                  <a:schemeClr val="tx1"/>
                </a:solidFill>
              </a:defRPr>
            </a:lvl1pPr>
            <a:lvl2pPr marL="285750" indent="-285750">
              <a:buClr>
                <a:schemeClr val="tx2">
                  <a:lumMod val="60000"/>
                  <a:lumOff val="40000"/>
                </a:schemeClr>
              </a:buClr>
              <a:buFont typeface="Comenia Sans" pitchFamily="50" charset="-18"/>
              <a:buChar char="="/>
              <a:defRPr sz="2600">
                <a:solidFill>
                  <a:schemeClr val="tx1">
                    <a:lumMod val="65000"/>
                    <a:lumOff val="35000"/>
                  </a:schemeClr>
                </a:solidFill>
              </a:defRPr>
            </a:lvl2pPr>
            <a:lvl3pPr marL="354013" indent="288925">
              <a:defRPr sz="2500">
                <a:solidFill>
                  <a:schemeClr val="tx1">
                    <a:lumMod val="65000"/>
                    <a:lumOff val="35000"/>
                  </a:schemeClr>
                </a:solidFill>
              </a:defRPr>
            </a:lvl3pPr>
            <a:lvl4pPr marL="1069975" indent="-360363">
              <a:defRPr sz="2500">
                <a:solidFill>
                  <a:schemeClr val="tx1">
                    <a:lumMod val="65000"/>
                    <a:lumOff val="35000"/>
                  </a:schemeClr>
                </a:solidFill>
              </a:defRPr>
            </a:lvl4pPr>
            <a:lvl5pPr marL="1073150" indent="485775">
              <a:defRPr sz="2500">
                <a:solidFill>
                  <a:schemeClr val="tx1">
                    <a:lumMod val="65000"/>
                    <a:lumOff val="35000"/>
                  </a:schemeClr>
                </a:solidFill>
              </a:defRPr>
            </a:lvl5pPr>
          </a:lstStyle>
          <a:p>
            <a:pPr lvl="0"/>
            <a:r>
              <a:rPr lang="cs-CZ" dirty="0"/>
              <a:t>Nadpis</a:t>
            </a:r>
          </a:p>
          <a:p>
            <a:pPr lvl="1"/>
            <a:r>
              <a:rPr lang="cs-CZ" dirty="0"/>
              <a:t>Druhá úroveň</a:t>
            </a:r>
          </a:p>
          <a:p>
            <a:pPr lvl="2"/>
            <a:r>
              <a:rPr lang="cs-CZ" dirty="0"/>
              <a:t>Třetí úroveň</a:t>
            </a:r>
          </a:p>
          <a:p>
            <a:pPr lvl="3"/>
            <a:r>
              <a:rPr lang="cs-CZ" dirty="0"/>
              <a:t>Čtvrtá úroveň</a:t>
            </a:r>
          </a:p>
          <a:p>
            <a:pPr lvl="4"/>
            <a:r>
              <a:rPr lang="cs-CZ" dirty="0"/>
              <a:t>Pátá úroveň</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Zástupný symbol pro nadpis 6"/>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cs-CZ"/>
              <a:t>Klepnutím lze upravit styl předlohy nadpisů.</a:t>
            </a:r>
          </a:p>
        </p:txBody>
      </p:sp>
      <p:sp>
        <p:nvSpPr>
          <p:cNvPr id="8" name="Zástupný symbol pro text 7"/>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cs-CZ"/>
              <a:t>Klepnutím lze upravit styly předlohy textu.</a:t>
            </a:r>
          </a:p>
          <a:p>
            <a:pPr lvl="1"/>
            <a:r>
              <a:rPr lang="cs-CZ"/>
              <a:t>Druhá úroveň</a:t>
            </a:r>
          </a:p>
          <a:p>
            <a:pPr lvl="2"/>
            <a:r>
              <a:rPr lang="cs-CZ"/>
              <a:t>Třetí úroveň</a:t>
            </a:r>
          </a:p>
          <a:p>
            <a:pPr lvl="3"/>
            <a:r>
              <a:rPr lang="cs-CZ"/>
              <a:t>Čtvrtá úroveň</a:t>
            </a:r>
          </a:p>
          <a:p>
            <a:pPr lvl="4"/>
            <a:r>
              <a:rPr lang="cs-CZ"/>
              <a:t>Pátá úroveň</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ctr" defTabSz="457200" rtl="0" eaLnBrk="1" fontAlgn="base" hangingPunct="1">
        <a:spcBef>
          <a:spcPct val="0"/>
        </a:spcBef>
        <a:spcAft>
          <a:spcPct val="0"/>
        </a:spcAft>
        <a:defRPr sz="4400" kern="1200">
          <a:solidFill>
            <a:schemeClr val="tx1"/>
          </a:solidFill>
          <a:latin typeface="Comenia Sans" pitchFamily="50" charset="-18"/>
          <a:ea typeface="ＭＳ Ｐゴシック" charset="-128"/>
          <a:cs typeface="Comenia Sans" pitchFamily="50" charset="-18"/>
        </a:defRPr>
      </a:lvl1pPr>
      <a:lvl2pPr algn="ctr" defTabSz="457200"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Comenia Sans" pitchFamily="50" charset="-18"/>
          <a:ea typeface="ＭＳ Ｐゴシック" charset="-128"/>
          <a:cs typeface="Comenia Sans" pitchFamily="50" charset="-18"/>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Comenia Sans" pitchFamily="50" charset="-18"/>
          <a:ea typeface="ＭＳ Ｐゴシック" charset="-128"/>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Comenia Sans" pitchFamily="50" charset="-18"/>
          <a:ea typeface="ＭＳ Ｐゴシック" charset="-128"/>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Comenia Sans" pitchFamily="50" charset="-18"/>
          <a:ea typeface="ＭＳ Ｐゴシック" charset="-128"/>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Comenia Sans" pitchFamily="50" charset="-18"/>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dpis 3"/>
          <p:cNvSpPr>
            <a:spLocks noGrp="1"/>
          </p:cNvSpPr>
          <p:nvPr>
            <p:ph type="ctrTitle"/>
          </p:nvPr>
        </p:nvSpPr>
        <p:spPr>
          <a:xfrm>
            <a:off x="237744" y="2986088"/>
            <a:ext cx="6391655" cy="1117600"/>
          </a:xfrm>
        </p:spPr>
        <p:txBody>
          <a:bodyPr rtlCol="0">
            <a:noAutofit/>
          </a:bodyPr>
          <a:lstStyle/>
          <a:p>
            <a:pPr algn="l" fontAlgn="auto">
              <a:spcAft>
                <a:spcPts val="0"/>
              </a:spcAft>
              <a:defRPr/>
            </a:pPr>
            <a:r>
              <a:rPr lang="cs-CZ" dirty="0"/>
              <a:t>Základní deska</a:t>
            </a:r>
            <a:endParaRPr lang="cs-CZ" dirty="0">
              <a:solidFill>
                <a:schemeClr val="tx1">
                  <a:lumMod val="95000"/>
                  <a:lumOff val="5000"/>
                </a:schemeClr>
              </a:solidFill>
            </a:endParaRPr>
          </a:p>
        </p:txBody>
      </p:sp>
      <p:sp>
        <p:nvSpPr>
          <p:cNvPr id="10" name="Podnadpis 9"/>
          <p:cNvSpPr>
            <a:spLocks noGrp="1"/>
          </p:cNvSpPr>
          <p:nvPr>
            <p:ph type="subTitle" idx="1"/>
          </p:nvPr>
        </p:nvSpPr>
        <p:spPr/>
        <p:txBody>
          <a:bodyPr/>
          <a:lstStyle/>
          <a:p>
            <a:r>
              <a:rPr lang="cs-CZ" dirty="0">
                <a:solidFill>
                  <a:schemeClr val="tx1">
                    <a:lumMod val="65000"/>
                    <a:lumOff val="35000"/>
                  </a:schemeClr>
                </a:solidFill>
              </a:rPr>
              <a:t>Josef Horálek</a:t>
            </a:r>
          </a:p>
          <a:p>
            <a:r>
              <a:rPr lang="cs-CZ">
                <a:solidFill>
                  <a:schemeClr val="tx1">
                    <a:lumMod val="65000"/>
                    <a:lumOff val="35000"/>
                  </a:schemeClr>
                </a:solidFill>
              </a:rPr>
              <a:t>doplnil </a:t>
            </a:r>
            <a:r>
              <a:rPr lang="cs-CZ" dirty="0">
                <a:solidFill>
                  <a:schemeClr val="tx1">
                    <a:lumMod val="65000"/>
                    <a:lumOff val="35000"/>
                  </a:schemeClr>
                </a:solidFill>
              </a:rPr>
              <a:t>Peter Mikulecký</a:t>
            </a:r>
          </a:p>
        </p:txBody>
      </p:sp>
      <p:pic>
        <p:nvPicPr>
          <p:cNvPr id="5" name="Picture 2" descr="C:\Users\horalek\Desktop\OPVK_hor_zakladni_logolink_RGB_cz.jpg"/>
          <p:cNvPicPr>
            <a:picLocks noChangeAspect="1" noChangeArrowheads="1"/>
          </p:cNvPicPr>
          <p:nvPr/>
        </p:nvPicPr>
        <p:blipFill>
          <a:blip r:embed="rId2"/>
          <a:srcRect/>
          <a:stretch>
            <a:fillRect/>
          </a:stretch>
        </p:blipFill>
        <p:spPr bwMode="auto">
          <a:xfrm>
            <a:off x="140473" y="1144376"/>
            <a:ext cx="5761037" cy="1258887"/>
          </a:xfrm>
          <a:prstGeom prst="rect">
            <a:avLst/>
          </a:prstGeom>
          <a:noFill/>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cs-CZ" dirty="0">
                <a:latin typeface="Calibri" panose="020F0502020204030204" pitchFamily="34" charset="0"/>
              </a:rPr>
              <a:t>Základní deska ATX</a:t>
            </a:r>
          </a:p>
        </p:txBody>
      </p:sp>
      <p:sp>
        <p:nvSpPr>
          <p:cNvPr id="12291" name="Rectangle 3"/>
          <p:cNvSpPr>
            <a:spLocks noGrp="1" noChangeArrowheads="1"/>
          </p:cNvSpPr>
          <p:nvPr>
            <p:ph type="body" idx="4294967295"/>
          </p:nvPr>
        </p:nvSpPr>
        <p:spPr>
          <a:xfrm>
            <a:off x="250825" y="1600200"/>
            <a:ext cx="8642350" cy="4924425"/>
          </a:xfrm>
          <a:prstGeom prst="rect">
            <a:avLst/>
          </a:prstGeom>
        </p:spPr>
        <p:txBody>
          <a:bodyPr>
            <a:normAutofit/>
          </a:bodyPr>
          <a:lstStyle/>
          <a:p>
            <a:pPr marL="269875" indent="-269875">
              <a:buClr>
                <a:schemeClr val="tx2">
                  <a:lumMod val="60000"/>
                  <a:lumOff val="40000"/>
                </a:schemeClr>
              </a:buClr>
              <a:buFont typeface="Comenia Sans" pitchFamily="50" charset="-18"/>
              <a:buChar char="="/>
            </a:pPr>
            <a:r>
              <a:rPr lang="cs-CZ" sz="2400" dirty="0">
                <a:latin typeface="Calibri" panose="020F0502020204030204" pitchFamily="34" charset="0"/>
                <a:cs typeface="+mn-cs"/>
              </a:rPr>
              <a:t>ATX(</a:t>
            </a:r>
            <a:r>
              <a:rPr lang="cs-CZ" sz="2400" dirty="0" err="1">
                <a:latin typeface="Calibri" panose="020F0502020204030204" pitchFamily="34" charset="0"/>
                <a:cs typeface="+mn-cs"/>
              </a:rPr>
              <a:t>Advanced</a:t>
            </a:r>
            <a:r>
              <a:rPr lang="cs-CZ" sz="2400" dirty="0">
                <a:latin typeface="Calibri" panose="020F0502020204030204" pitchFamily="34" charset="0"/>
                <a:cs typeface="+mn-cs"/>
              </a:rPr>
              <a:t> Technology </a:t>
            </a:r>
            <a:r>
              <a:rPr lang="cs-CZ" sz="2400" dirty="0" err="1">
                <a:latin typeface="Calibri" panose="020F0502020204030204" pitchFamily="34" charset="0"/>
                <a:cs typeface="+mn-cs"/>
              </a:rPr>
              <a:t>eXtended</a:t>
            </a:r>
            <a:r>
              <a:rPr lang="cs-CZ" sz="2400" dirty="0">
                <a:latin typeface="Calibri" panose="020F0502020204030204" pitchFamily="34" charset="0"/>
                <a:cs typeface="+mn-cs"/>
              </a:rPr>
              <a:t>) – nejčastější typ desky, mají integrovanou většinu rozhraní</a:t>
            </a:r>
          </a:p>
          <a:p>
            <a:pPr marL="269875" indent="-269875">
              <a:buClr>
                <a:schemeClr val="tx2">
                  <a:lumMod val="60000"/>
                  <a:lumOff val="40000"/>
                </a:schemeClr>
              </a:buClr>
              <a:buFont typeface="Comenia Sans" pitchFamily="50" charset="-18"/>
              <a:buChar char="="/>
            </a:pPr>
            <a:r>
              <a:rPr lang="cs-CZ" sz="2400" dirty="0">
                <a:latin typeface="Calibri" panose="020F0502020204030204" pitchFamily="34" charset="0"/>
                <a:cs typeface="+mn-cs"/>
              </a:rPr>
              <a:t>Uspořádání ATX používají desky pro mikroprocesory Intel a AMD</a:t>
            </a:r>
          </a:p>
        </p:txBody>
      </p:sp>
      <p:pic>
        <p:nvPicPr>
          <p:cNvPr id="20482" name="Picture 2" descr="http://pctuning.tyden.cz/ilustrace3/obermaier/matx/Board_0.jpg"/>
          <p:cNvPicPr>
            <a:picLocks noChangeAspect="1" noChangeArrowheads="1"/>
          </p:cNvPicPr>
          <p:nvPr/>
        </p:nvPicPr>
        <p:blipFill>
          <a:blip r:embed="rId3"/>
          <a:srcRect/>
          <a:stretch>
            <a:fillRect/>
          </a:stretch>
        </p:blipFill>
        <p:spPr bwMode="auto">
          <a:xfrm>
            <a:off x="3609975" y="2979963"/>
            <a:ext cx="4286250" cy="3486151"/>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cs-CZ" dirty="0">
                <a:latin typeface="Calibri" panose="020F0502020204030204" pitchFamily="34" charset="0"/>
              </a:rPr>
              <a:t>Základní deska ATX</a:t>
            </a:r>
          </a:p>
        </p:txBody>
      </p:sp>
      <p:sp>
        <p:nvSpPr>
          <p:cNvPr id="14339" name="Rectangle 3"/>
          <p:cNvSpPr>
            <a:spLocks noGrp="1" noChangeArrowheads="1"/>
          </p:cNvSpPr>
          <p:nvPr>
            <p:ph type="body" idx="4294967295"/>
          </p:nvPr>
        </p:nvSpPr>
        <p:spPr>
          <a:xfrm>
            <a:off x="250825" y="1600200"/>
            <a:ext cx="8642350" cy="4924425"/>
          </a:xfrm>
          <a:prstGeom prst="rect">
            <a:avLst/>
          </a:prstGeom>
        </p:spPr>
        <p:txBody>
          <a:bodyPr/>
          <a:lstStyle/>
          <a:p>
            <a:pPr>
              <a:buFontTx/>
              <a:buNone/>
            </a:pPr>
            <a:endParaRPr lang="cs-CZ" dirty="0"/>
          </a:p>
          <a:p>
            <a:pPr>
              <a:buFontTx/>
              <a:buNone/>
            </a:pPr>
            <a:endParaRPr lang="cs-CZ" dirty="0"/>
          </a:p>
        </p:txBody>
      </p:sp>
      <p:pic>
        <p:nvPicPr>
          <p:cNvPr id="14347" name="Picture 11" descr="ATX deska 2"/>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574" b="98602" l="2352" r="97084">
                        <a14:foregroundMark x1="4421" y1="12961" x2="50706" y2="73189"/>
                        <a14:foregroundMark x1="43180" y1="25540" x2="5738" y2="57179"/>
                        <a14:foregroundMark x1="10066" y1="21220" x2="8467" y2="53494"/>
                        <a14:foregroundMark x1="6679" y1="58704" x2="7808" y2="24905"/>
                        <a14:foregroundMark x1="62088" y1="30496" x2="44591" y2="29606"/>
                        <a14:foregroundMark x1="53246" y1="54384" x2="63029" y2="70394"/>
                        <a14:foregroundMark x1="53246" y1="70394" x2="89746" y2="55273"/>
                        <a14:foregroundMark x1="95955" y1="9022" x2="95673" y2="95172"/>
                        <a14:foregroundMark x1="94826" y1="9022" x2="2540" y2="9276"/>
                        <a14:foregroundMark x1="50706" y1="5591" x2="80715" y2="6607"/>
                        <a14:foregroundMark x1="11383" y1="75604" x2="11853" y2="94917"/>
                        <a14:foregroundMark x1="4421" y1="97078" x2="96331" y2="95807"/>
                        <a14:foregroundMark x1="43932" y1="87294" x2="44779" y2="92122"/>
                        <a14:foregroundMark x1="80715" y1="80178" x2="91627" y2="82084"/>
                        <a14:foregroundMark x1="88617" y1="87294" x2="89558" y2="94917"/>
                        <a14:foregroundMark x1="16651" y1="94917" x2="35278" y2="93647"/>
                        <a14:foregroundMark x1="19379" y1="47014" x2="24177" y2="60864"/>
                        <a14:foregroundMark x1="28504" y1="52859" x2="34619" y2="59339"/>
                        <a14:backgroundMark x1="564" y1="11182" x2="941" y2="95172"/>
                        <a14:backgroundMark x1="3481" y1="1906" x2="36595" y2="127"/>
                        <a14:backgroundMark x1="58890" y1="1398" x2="97930" y2="1906"/>
                        <a14:backgroundMark x1="35089" y1="99873" x2="5550" y2="98602"/>
                      </a14:backgroundRemoval>
                    </a14:imgEffect>
                  </a14:imgLayer>
                </a14:imgProps>
              </a:ext>
            </a:extLst>
          </a:blip>
          <a:srcRect/>
          <a:stretch>
            <a:fillRect/>
          </a:stretch>
        </p:blipFill>
        <p:spPr bwMode="auto">
          <a:xfrm>
            <a:off x="1476375" y="1751013"/>
            <a:ext cx="6389688" cy="473075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cs-CZ" dirty="0">
                <a:latin typeface="Calibri" panose="020F0502020204030204" pitchFamily="34" charset="0"/>
              </a:rPr>
              <a:t>Základní deska BTX</a:t>
            </a:r>
          </a:p>
        </p:txBody>
      </p:sp>
      <p:sp>
        <p:nvSpPr>
          <p:cNvPr id="16387" name="Rectangle 3"/>
          <p:cNvSpPr>
            <a:spLocks noGrp="1" noChangeArrowheads="1"/>
          </p:cNvSpPr>
          <p:nvPr>
            <p:ph type="body" idx="4294967295"/>
          </p:nvPr>
        </p:nvSpPr>
        <p:spPr>
          <a:xfrm>
            <a:off x="250825" y="1600200"/>
            <a:ext cx="8642350" cy="4924425"/>
          </a:xfrm>
          <a:prstGeom prst="rect">
            <a:avLst/>
          </a:prstGeom>
        </p:spPr>
        <p:txBody>
          <a:bodyPr>
            <a:normAutofit/>
          </a:bodyPr>
          <a:lstStyle/>
          <a:p>
            <a:pPr>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cs typeface="+mn-cs"/>
              </a:rPr>
              <a:t>BTX (</a:t>
            </a:r>
            <a:r>
              <a:rPr lang="cs-CZ" sz="2400" dirty="0" err="1">
                <a:latin typeface="Calibri" panose="020F0502020204030204" pitchFamily="34" charset="0"/>
                <a:cs typeface="+mn-cs"/>
              </a:rPr>
              <a:t>Balanced</a:t>
            </a:r>
            <a:r>
              <a:rPr lang="cs-CZ" sz="2400" dirty="0">
                <a:latin typeface="Calibri" panose="020F0502020204030204" pitchFamily="34" charset="0"/>
                <a:cs typeface="+mn-cs"/>
              </a:rPr>
              <a:t> Technology </a:t>
            </a:r>
            <a:r>
              <a:rPr lang="cs-CZ" sz="2400" dirty="0" err="1">
                <a:latin typeface="Calibri" panose="020F0502020204030204" pitchFamily="34" charset="0"/>
                <a:cs typeface="+mn-cs"/>
              </a:rPr>
              <a:t>eXtended</a:t>
            </a:r>
            <a:r>
              <a:rPr lang="cs-CZ" sz="2400" dirty="0">
                <a:latin typeface="Calibri" panose="020F0502020204030204" pitchFamily="34" charset="0"/>
                <a:cs typeface="+mn-cs"/>
              </a:rPr>
              <a:t>) – formát desky od </a:t>
            </a:r>
            <a:r>
              <a:rPr lang="cs-CZ" sz="2400" dirty="0" err="1">
                <a:latin typeface="Calibri" panose="020F0502020204030204" pitchFamily="34" charset="0"/>
                <a:cs typeface="+mn-cs"/>
              </a:rPr>
              <a:t>Intelu</a:t>
            </a:r>
            <a:r>
              <a:rPr lang="cs-CZ" sz="2400" dirty="0">
                <a:latin typeface="Calibri" panose="020F0502020204030204" pitchFamily="34" charset="0"/>
                <a:cs typeface="+mn-cs"/>
              </a:rPr>
              <a:t> z důvodu účinnějšího chlazení stanoveny prostorové zóny pro jednotlivé komponenty</a:t>
            </a:r>
          </a:p>
          <a:p>
            <a:pPr lvl="1">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Pozn. Nové mikroprocesory Intel neprodukují tolik tepla jako starší Pentia 4 a standard BTX postupně zaniká </a:t>
            </a:r>
          </a:p>
        </p:txBody>
      </p:sp>
      <p:pic>
        <p:nvPicPr>
          <p:cNvPr id="2" name="Picture 2" descr="http://www.pcstats.com/articleimages/200501/btx_layout.gif"/>
          <p:cNvPicPr>
            <a:picLocks noChangeAspect="1" noChangeArrowheads="1"/>
          </p:cNvPicPr>
          <p:nvPr/>
        </p:nvPicPr>
        <p:blipFill>
          <a:blip r:embed="rId3"/>
          <a:srcRect/>
          <a:stretch>
            <a:fillRect/>
          </a:stretch>
        </p:blipFill>
        <p:spPr bwMode="auto">
          <a:xfrm>
            <a:off x="3043918" y="3245077"/>
            <a:ext cx="4762500" cy="3429001"/>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cs-CZ" dirty="0">
                <a:latin typeface="Calibri" panose="020F0502020204030204" pitchFamily="34" charset="0"/>
              </a:rPr>
              <a:t>Základní deska BTX</a:t>
            </a:r>
          </a:p>
        </p:txBody>
      </p:sp>
      <p:sp>
        <p:nvSpPr>
          <p:cNvPr id="20483" name="Rectangle 3"/>
          <p:cNvSpPr>
            <a:spLocks noGrp="1" noChangeArrowheads="1"/>
          </p:cNvSpPr>
          <p:nvPr>
            <p:ph type="body" idx="4294967295"/>
          </p:nvPr>
        </p:nvSpPr>
        <p:spPr>
          <a:xfrm>
            <a:off x="250825" y="1600200"/>
            <a:ext cx="8642350" cy="4924425"/>
          </a:xfrm>
          <a:prstGeom prst="rect">
            <a:avLst/>
          </a:prstGeom>
        </p:spPr>
        <p:txBody>
          <a:bodyPr/>
          <a:lstStyle/>
          <a:p>
            <a:pPr>
              <a:buFontTx/>
              <a:buNone/>
            </a:pPr>
            <a:endParaRPr lang="cs-CZ" dirty="0"/>
          </a:p>
          <a:p>
            <a:pPr>
              <a:buFontTx/>
              <a:buNone/>
            </a:pPr>
            <a:endParaRPr lang="cs-CZ" dirty="0"/>
          </a:p>
        </p:txBody>
      </p:sp>
      <p:pic>
        <p:nvPicPr>
          <p:cNvPr id="20491" name="Picture 11" descr="BTX DESKA"/>
          <p:cNvPicPr>
            <a:picLocks noChangeAspect="1" noChangeArrowheads="1"/>
          </p:cNvPicPr>
          <p:nvPr/>
        </p:nvPicPr>
        <p:blipFill>
          <a:blip r:embed="rId3"/>
          <a:srcRect/>
          <a:stretch>
            <a:fillRect/>
          </a:stretch>
        </p:blipFill>
        <p:spPr bwMode="auto">
          <a:xfrm>
            <a:off x="1930400" y="1126093"/>
            <a:ext cx="5097463" cy="5327095"/>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a:t>Teplota a spolehlivost</a:t>
            </a:r>
          </a:p>
        </p:txBody>
      </p:sp>
      <p:sp>
        <p:nvSpPr>
          <p:cNvPr id="3" name="Zástupný symbol pro text 2"/>
          <p:cNvSpPr>
            <a:spLocks noGrp="1"/>
          </p:cNvSpPr>
          <p:nvPr>
            <p:ph type="body" sz="quarter" idx="10"/>
          </p:nvPr>
        </p:nvSpPr>
        <p:spPr/>
        <p:txBody>
          <a:bodyPr>
            <a:normAutofit fontScale="85000" lnSpcReduction="10000"/>
          </a:bodyPr>
          <a:lstStyle/>
          <a:p>
            <a:pPr>
              <a:buClr>
                <a:schemeClr val="tx2">
                  <a:lumMod val="60000"/>
                  <a:lumOff val="40000"/>
                </a:schemeClr>
              </a:buClr>
              <a:buFont typeface="Comenia Sans" pitchFamily="50" charset="-18"/>
              <a:buChar char="="/>
            </a:pPr>
            <a:r>
              <a:rPr lang="cs-CZ" sz="2400" b="0" dirty="0">
                <a:latin typeface="Calibri" panose="020F0502020204030204" pitchFamily="34" charset="0"/>
                <a:cs typeface="+mn-cs"/>
              </a:rPr>
              <a:t>Nedostatečné chlazení a zvýšení teploty zhoršuje funkčnost základní desky.</a:t>
            </a:r>
          </a:p>
          <a:p>
            <a:pPr>
              <a:buClr>
                <a:schemeClr val="tx2">
                  <a:lumMod val="60000"/>
                  <a:lumOff val="40000"/>
                </a:schemeClr>
              </a:buClr>
              <a:buFont typeface="Comenia Sans" pitchFamily="50" charset="-18"/>
              <a:buChar char="="/>
            </a:pPr>
            <a:r>
              <a:rPr lang="cs-CZ" sz="2400" b="0" dirty="0">
                <a:latin typeface="Calibri" panose="020F0502020204030204" pitchFamily="34" charset="0"/>
                <a:cs typeface="+mn-cs"/>
              </a:rPr>
              <a:t>Základní desky jsou obvykle chlazené vzduchem pomocí chladičů, často namontovaných na větší čipy, jako je </a:t>
            </a:r>
            <a:r>
              <a:rPr lang="cs-CZ" sz="2400" b="0" dirty="0" err="1">
                <a:latin typeface="Calibri" panose="020F0502020204030204" pitchFamily="34" charset="0"/>
                <a:cs typeface="+mn-cs"/>
              </a:rPr>
              <a:t>Northbridge</a:t>
            </a:r>
            <a:r>
              <a:rPr lang="cs-CZ" sz="2400" b="0" dirty="0">
                <a:latin typeface="Calibri" panose="020F0502020204030204" pitchFamily="34" charset="0"/>
                <a:cs typeface="+mn-cs"/>
              </a:rPr>
              <a:t>, v moderních základních deskách. </a:t>
            </a:r>
          </a:p>
          <a:p>
            <a:pPr>
              <a:buClr>
                <a:schemeClr val="tx2">
                  <a:lumMod val="60000"/>
                  <a:lumOff val="40000"/>
                </a:schemeClr>
              </a:buClr>
              <a:buFont typeface="Comenia Sans" pitchFamily="50" charset="-18"/>
              <a:buChar char="="/>
            </a:pPr>
            <a:r>
              <a:rPr lang="cs-CZ" sz="2400" b="0" dirty="0">
                <a:latin typeface="Calibri" panose="020F0502020204030204" pitchFamily="34" charset="0"/>
                <a:cs typeface="+mn-cs"/>
              </a:rPr>
              <a:t>Nedostatečným nebo nesprávným chlazením může dojít k poškození vnitřních součástí počítače, nebo způsobit jeho pád. Pasivní chlazení nebo ventilátor, který je namontován na napájení, byl dostačující pro mnohé stolní počítače do roku 1990. Novější desky mají integrovaná teplotní čidla pro detekci teploty základní desky a CPU a také kontrolovatelné konektory ventilátoru, které BIOS nebo operační systém může používat pro regulaci otáček ventilátoru. </a:t>
            </a:r>
          </a:p>
          <a:p>
            <a:pPr>
              <a:buClr>
                <a:schemeClr val="tx2">
                  <a:lumMod val="60000"/>
                  <a:lumOff val="40000"/>
                </a:schemeClr>
              </a:buClr>
              <a:buFont typeface="Comenia Sans" pitchFamily="50" charset="-18"/>
              <a:buChar char="="/>
            </a:pPr>
            <a:r>
              <a:rPr lang="cs-CZ" sz="2400" b="0" dirty="0">
                <a:latin typeface="Calibri" panose="020F0502020204030204" pitchFamily="34" charset="0"/>
                <a:cs typeface="+mn-cs"/>
              </a:rPr>
              <a:t>Některé počítače (které mají velmi výkonné mikroprocesory, velké množství paměti RAM a vysoce výkonné grafické karty) používají systém chlazení vodou. Základní desky používají elektrolytické kondenzátory pro filtraci stejnosměrného proudu. </a:t>
            </a:r>
          </a:p>
        </p:txBody>
      </p:sp>
    </p:spTree>
    <p:extLst>
      <p:ext uri="{BB962C8B-B14F-4D97-AF65-F5344CB8AC3E}">
        <p14:creationId xmlns:p14="http://schemas.microsoft.com/office/powerpoint/2010/main" val="2411326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180113" y="478941"/>
            <a:ext cx="4847773" cy="550415"/>
          </a:xfrm>
        </p:spPr>
        <p:txBody>
          <a:bodyPr>
            <a:noAutofit/>
          </a:bodyPr>
          <a:lstStyle/>
          <a:p>
            <a:r>
              <a:rPr lang="cs-CZ" sz="2400" dirty="0">
                <a:latin typeface="Calibri" panose="020F0502020204030204" pitchFamily="34" charset="0"/>
                <a:cs typeface="Browallia New" panose="020B0604020202020204" pitchFamily="34" charset="-34"/>
              </a:rPr>
              <a:t>Proud vzduchu ve skříních ATX a BTX</a:t>
            </a:r>
          </a:p>
        </p:txBody>
      </p:sp>
      <p:sp>
        <p:nvSpPr>
          <p:cNvPr id="22531" name="Rectangle 3"/>
          <p:cNvSpPr>
            <a:spLocks noGrp="1" noChangeArrowheads="1"/>
          </p:cNvSpPr>
          <p:nvPr>
            <p:ph type="body" idx="4294967295"/>
          </p:nvPr>
        </p:nvSpPr>
        <p:spPr>
          <a:xfrm>
            <a:off x="250825" y="1600200"/>
            <a:ext cx="8642350" cy="4924425"/>
          </a:xfrm>
          <a:prstGeom prst="rect">
            <a:avLst/>
          </a:prstGeom>
        </p:spPr>
        <p:txBody>
          <a:bodyPr/>
          <a:lstStyle/>
          <a:p>
            <a:pPr>
              <a:buFontTx/>
              <a:buNone/>
            </a:pPr>
            <a:endParaRPr lang="cs-CZ" dirty="0"/>
          </a:p>
          <a:p>
            <a:pPr>
              <a:buFontTx/>
              <a:buNone/>
            </a:pPr>
            <a:endParaRPr lang="cs-CZ" dirty="0"/>
          </a:p>
        </p:txBody>
      </p:sp>
      <p:pic>
        <p:nvPicPr>
          <p:cNvPr id="22539" name="Picture 11" descr="proud vzduchu"/>
          <p:cNvPicPr>
            <a:picLocks noChangeAspect="1" noChangeArrowheads="1"/>
          </p:cNvPicPr>
          <p:nvPr/>
        </p:nvPicPr>
        <p:blipFill>
          <a:blip r:embed="rId3"/>
          <a:srcRect t="2950" r="51703"/>
          <a:stretch>
            <a:fillRect/>
          </a:stretch>
        </p:blipFill>
        <p:spPr bwMode="auto">
          <a:xfrm>
            <a:off x="250825" y="1700213"/>
            <a:ext cx="4392613" cy="3186112"/>
          </a:xfrm>
          <a:prstGeom prst="rect">
            <a:avLst/>
          </a:prstGeom>
          <a:noFill/>
        </p:spPr>
      </p:pic>
      <p:pic>
        <p:nvPicPr>
          <p:cNvPr id="22540" name="Picture 12" descr="proud vzduchu"/>
          <p:cNvPicPr>
            <a:picLocks noChangeAspect="1" noChangeArrowheads="1"/>
          </p:cNvPicPr>
          <p:nvPr/>
        </p:nvPicPr>
        <p:blipFill>
          <a:blip r:embed="rId3"/>
          <a:srcRect l="48207" t="2695"/>
          <a:stretch>
            <a:fillRect/>
          </a:stretch>
        </p:blipFill>
        <p:spPr bwMode="auto">
          <a:xfrm>
            <a:off x="4500563" y="3284538"/>
            <a:ext cx="4392612" cy="2978150"/>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noAutofit/>
          </a:bodyPr>
          <a:lstStyle/>
          <a:p>
            <a:r>
              <a:rPr lang="cs-CZ" sz="3200" dirty="0">
                <a:latin typeface="Calibri" panose="020F0502020204030204" pitchFamily="34" charset="0"/>
              </a:rPr>
              <a:t>Konektory</a:t>
            </a:r>
          </a:p>
        </p:txBody>
      </p:sp>
      <p:sp>
        <p:nvSpPr>
          <p:cNvPr id="3" name="Zástupný symbol pro text 2"/>
          <p:cNvSpPr>
            <a:spLocks noGrp="1"/>
          </p:cNvSpPr>
          <p:nvPr>
            <p:ph type="body" sz="quarter" idx="10"/>
          </p:nvPr>
        </p:nvSpPr>
        <p:spPr/>
        <p:txBody>
          <a:bodyPr>
            <a:normAutofit/>
          </a:bodyPr>
          <a:lstStyle/>
          <a:p>
            <a:pPr lvl="1"/>
            <a:r>
              <a:rPr lang="cs-CZ" sz="2400" b="0" dirty="0">
                <a:solidFill>
                  <a:schemeClr val="tx1"/>
                </a:solidFill>
                <a:latin typeface="Calibri" panose="020F0502020204030204" pitchFamily="34" charset="0"/>
              </a:rPr>
              <a:t>Běžně používané konektory pro připojení dalších zařízení lze dělit na </a:t>
            </a:r>
            <a:r>
              <a:rPr lang="cs-CZ" sz="2400" b="1" dirty="0">
                <a:solidFill>
                  <a:schemeClr val="tx1"/>
                </a:solidFill>
                <a:latin typeface="Calibri" panose="020F0502020204030204" pitchFamily="34" charset="0"/>
              </a:rPr>
              <a:t>interní</a:t>
            </a:r>
            <a:r>
              <a:rPr lang="cs-CZ" sz="2400" b="0" dirty="0">
                <a:solidFill>
                  <a:schemeClr val="tx1"/>
                </a:solidFill>
                <a:latin typeface="Calibri" panose="020F0502020204030204" pitchFamily="34" charset="0"/>
              </a:rPr>
              <a:t> a </a:t>
            </a:r>
            <a:r>
              <a:rPr lang="cs-CZ" sz="2400" b="1" dirty="0">
                <a:solidFill>
                  <a:schemeClr val="tx1"/>
                </a:solidFill>
                <a:latin typeface="Calibri" panose="020F0502020204030204" pitchFamily="34" charset="0"/>
              </a:rPr>
              <a:t>externí</a:t>
            </a:r>
            <a:r>
              <a:rPr lang="cs-CZ" sz="2400" b="0" dirty="0">
                <a:solidFill>
                  <a:schemeClr val="tx1"/>
                </a:solidFill>
                <a:latin typeface="Calibri" panose="020F0502020204030204" pitchFamily="34" charset="0"/>
              </a:rPr>
              <a:t>.</a:t>
            </a:r>
          </a:p>
          <a:p>
            <a:pPr lvl="1"/>
            <a:r>
              <a:rPr lang="cs-CZ" sz="2400" b="1" dirty="0">
                <a:solidFill>
                  <a:schemeClr val="tx1"/>
                </a:solidFill>
                <a:latin typeface="Calibri" panose="020F0502020204030204" pitchFamily="34" charset="0"/>
              </a:rPr>
              <a:t>Interní </a:t>
            </a:r>
            <a:r>
              <a:rPr lang="cs-CZ" sz="2400" b="0" dirty="0">
                <a:solidFill>
                  <a:schemeClr val="tx1"/>
                </a:solidFill>
                <a:latin typeface="Calibri" panose="020F0502020204030204" pitchFamily="34" charset="0"/>
              </a:rPr>
              <a:t>se nacházejí na ploše základní desky a připojovaná zařízení jsou obvykle uvnitř počítačové skříně:</a:t>
            </a:r>
          </a:p>
          <a:p>
            <a:pPr marL="541338" lvl="2" indent="-285750">
              <a:buClr>
                <a:schemeClr val="tx2">
                  <a:lumMod val="60000"/>
                  <a:lumOff val="40000"/>
                </a:schemeClr>
              </a:buClr>
              <a:buFont typeface="Comenia Sans" pitchFamily="50" charset="-18"/>
              <a:buChar char="="/>
            </a:pPr>
            <a:r>
              <a:rPr lang="cs-CZ" sz="2000" dirty="0">
                <a:solidFill>
                  <a:schemeClr val="tx1"/>
                </a:solidFill>
                <a:latin typeface="Calibri" panose="020F0502020204030204" pitchFamily="34" charset="0"/>
              </a:rPr>
              <a:t>IDE, SATA, FLOPPY,</a:t>
            </a:r>
          </a:p>
          <a:p>
            <a:pPr marL="541338" lvl="2" indent="-285750">
              <a:buClr>
                <a:schemeClr val="tx2">
                  <a:lumMod val="60000"/>
                  <a:lumOff val="40000"/>
                </a:schemeClr>
              </a:buClr>
              <a:buFont typeface="Comenia Sans" pitchFamily="50" charset="-18"/>
              <a:buChar char="="/>
            </a:pPr>
            <a:r>
              <a:rPr lang="cs-CZ" sz="2000" dirty="0">
                <a:solidFill>
                  <a:schemeClr val="tx1"/>
                </a:solidFill>
                <a:latin typeface="Calibri" panose="020F0502020204030204" pitchFamily="34" charset="0"/>
              </a:rPr>
              <a:t>napájecí konektory</a:t>
            </a:r>
          </a:p>
          <a:p>
            <a:pPr marL="541338" lvl="2" indent="-285750">
              <a:buClr>
                <a:schemeClr val="tx2">
                  <a:lumMod val="60000"/>
                  <a:lumOff val="40000"/>
                </a:schemeClr>
              </a:buClr>
              <a:buFont typeface="Comenia Sans" pitchFamily="50" charset="-18"/>
              <a:buChar char="="/>
            </a:pPr>
            <a:r>
              <a:rPr lang="cs-CZ" sz="2000" dirty="0">
                <a:solidFill>
                  <a:schemeClr val="tx1"/>
                </a:solidFill>
                <a:latin typeface="Calibri" panose="020F0502020204030204" pitchFamily="34" charset="0"/>
              </a:rPr>
              <a:t>konektory pro připojení ventilátorů</a:t>
            </a:r>
          </a:p>
          <a:p>
            <a:pPr marL="541338" lvl="2" indent="-285750">
              <a:buClr>
                <a:schemeClr val="tx2">
                  <a:lumMod val="60000"/>
                  <a:lumOff val="40000"/>
                </a:schemeClr>
              </a:buClr>
              <a:buFont typeface="Comenia Sans" pitchFamily="50" charset="-18"/>
              <a:buChar char="="/>
            </a:pPr>
            <a:r>
              <a:rPr lang="cs-CZ" sz="2000" dirty="0">
                <a:solidFill>
                  <a:schemeClr val="tx1"/>
                </a:solidFill>
                <a:latin typeface="Calibri" panose="020F0502020204030204" pitchFamily="34" charset="0"/>
              </a:rPr>
              <a:t>konektory zvukové karty</a:t>
            </a:r>
          </a:p>
          <a:p>
            <a:pPr marL="541338" lvl="2" indent="-285750">
              <a:buClr>
                <a:schemeClr val="tx2">
                  <a:lumMod val="60000"/>
                  <a:lumOff val="40000"/>
                </a:schemeClr>
              </a:buClr>
              <a:buFont typeface="Comenia Sans" pitchFamily="50" charset="-18"/>
              <a:buChar char="="/>
            </a:pPr>
            <a:r>
              <a:rPr lang="cs-CZ" sz="2000" dirty="0">
                <a:solidFill>
                  <a:schemeClr val="tx1"/>
                </a:solidFill>
                <a:latin typeface="Calibri" panose="020F0502020204030204" pitchFamily="34" charset="0"/>
              </a:rPr>
              <a:t>rozšiřující konektory USB a </a:t>
            </a:r>
            <a:r>
              <a:rPr lang="cs-CZ" sz="2000" dirty="0" err="1">
                <a:solidFill>
                  <a:schemeClr val="tx1"/>
                </a:solidFill>
                <a:latin typeface="Calibri" panose="020F0502020204030204" pitchFamily="34" charset="0"/>
              </a:rPr>
              <a:t>FireWire</a:t>
            </a:r>
            <a:endParaRPr lang="cs-CZ" sz="2000" dirty="0">
              <a:solidFill>
                <a:schemeClr val="tx1"/>
              </a:solidFill>
              <a:latin typeface="Calibri" panose="020F0502020204030204" pitchFamily="34" charset="0"/>
            </a:endParaRPr>
          </a:p>
          <a:p>
            <a:pPr marL="541338" lvl="2" indent="-285750">
              <a:buClr>
                <a:schemeClr val="tx2">
                  <a:lumMod val="60000"/>
                  <a:lumOff val="40000"/>
                </a:schemeClr>
              </a:buClr>
              <a:buFont typeface="Comenia Sans" pitchFamily="50" charset="-18"/>
              <a:buChar char="="/>
            </a:pPr>
            <a:r>
              <a:rPr lang="cs-CZ" sz="2000" dirty="0">
                <a:solidFill>
                  <a:schemeClr val="tx1"/>
                </a:solidFill>
                <a:latin typeface="Calibri" panose="020F0502020204030204" pitchFamily="34" charset="0"/>
              </a:rPr>
              <a:t>konektory k připojení kabelů od předního krytu</a:t>
            </a:r>
          </a:p>
        </p:txBody>
      </p:sp>
    </p:spTree>
    <p:extLst>
      <p:ext uri="{BB962C8B-B14F-4D97-AF65-F5344CB8AC3E}">
        <p14:creationId xmlns:p14="http://schemas.microsoft.com/office/powerpoint/2010/main" val="826924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noAutofit/>
          </a:bodyPr>
          <a:lstStyle/>
          <a:p>
            <a:r>
              <a:rPr lang="cs-CZ" sz="3200" dirty="0">
                <a:latin typeface="Calibri" panose="020F0502020204030204" pitchFamily="34" charset="0"/>
              </a:rPr>
              <a:t>Konektory</a:t>
            </a:r>
          </a:p>
        </p:txBody>
      </p:sp>
      <p:sp>
        <p:nvSpPr>
          <p:cNvPr id="3" name="Zástupný symbol pro text 2"/>
          <p:cNvSpPr>
            <a:spLocks noGrp="1"/>
          </p:cNvSpPr>
          <p:nvPr>
            <p:ph type="body" sz="quarter" idx="10"/>
          </p:nvPr>
        </p:nvSpPr>
        <p:spPr/>
        <p:txBody>
          <a:bodyPr>
            <a:normAutofit fontScale="92500" lnSpcReduction="10000"/>
          </a:bodyPr>
          <a:lstStyle/>
          <a:p>
            <a:pPr lvl="1"/>
            <a:r>
              <a:rPr lang="cs-CZ" sz="3000" b="1" dirty="0">
                <a:solidFill>
                  <a:schemeClr val="tx1"/>
                </a:solidFill>
                <a:latin typeface="Calibri" panose="020F0502020204030204" pitchFamily="34" charset="0"/>
              </a:rPr>
              <a:t>Externí </a:t>
            </a:r>
            <a:r>
              <a:rPr lang="cs-CZ" sz="3000" dirty="0">
                <a:solidFill>
                  <a:schemeClr val="tx1"/>
                </a:solidFill>
                <a:latin typeface="Calibri" panose="020F0502020204030204" pitchFamily="34" charset="0"/>
              </a:rPr>
              <a:t>konektory se nacházejí na zadním panelu základní desky:</a:t>
            </a:r>
          </a:p>
          <a:p>
            <a:pPr marL="541338" lvl="2" indent="-285750">
              <a:buClr>
                <a:schemeClr val="tx2">
                  <a:lumMod val="60000"/>
                  <a:lumOff val="40000"/>
                </a:schemeClr>
              </a:buClr>
              <a:buFont typeface="Comenia Sans" pitchFamily="50" charset="-18"/>
              <a:buChar char="="/>
            </a:pPr>
            <a:r>
              <a:rPr lang="cs-CZ" sz="2200" dirty="0">
                <a:solidFill>
                  <a:schemeClr val="tx1"/>
                </a:solidFill>
                <a:latin typeface="Calibri" panose="020F0502020204030204" pitchFamily="34" charset="0"/>
              </a:rPr>
              <a:t>USB</a:t>
            </a:r>
          </a:p>
          <a:p>
            <a:pPr marL="541338" lvl="2" indent="-285750">
              <a:buClr>
                <a:schemeClr val="tx2">
                  <a:lumMod val="60000"/>
                  <a:lumOff val="40000"/>
                </a:schemeClr>
              </a:buClr>
              <a:buFont typeface="Comenia Sans" pitchFamily="50" charset="-18"/>
              <a:buChar char="="/>
            </a:pPr>
            <a:r>
              <a:rPr lang="cs-CZ" sz="2200" dirty="0">
                <a:solidFill>
                  <a:schemeClr val="tx1"/>
                </a:solidFill>
                <a:latin typeface="Calibri" panose="020F0502020204030204" pitchFamily="34" charset="0"/>
              </a:rPr>
              <a:t>PS/2</a:t>
            </a:r>
          </a:p>
          <a:p>
            <a:pPr marL="541338" lvl="2" indent="-285750">
              <a:buClr>
                <a:schemeClr val="tx2">
                  <a:lumMod val="60000"/>
                  <a:lumOff val="40000"/>
                </a:schemeClr>
              </a:buClr>
              <a:buFont typeface="Comenia Sans" pitchFamily="50" charset="-18"/>
              <a:buChar char="="/>
            </a:pPr>
            <a:r>
              <a:rPr lang="cs-CZ" sz="2200" dirty="0" err="1">
                <a:solidFill>
                  <a:schemeClr val="tx1"/>
                </a:solidFill>
                <a:latin typeface="Calibri" panose="020F0502020204030204" pitchFamily="34" charset="0"/>
              </a:rPr>
              <a:t>FireWire</a:t>
            </a:r>
            <a:endParaRPr lang="cs-CZ" sz="2200" dirty="0">
              <a:solidFill>
                <a:schemeClr val="tx1"/>
              </a:solidFill>
              <a:latin typeface="Calibri" panose="020F0502020204030204" pitchFamily="34" charset="0"/>
            </a:endParaRPr>
          </a:p>
          <a:p>
            <a:pPr marL="541338" lvl="2" indent="-285750">
              <a:buClr>
                <a:schemeClr val="tx2">
                  <a:lumMod val="60000"/>
                  <a:lumOff val="40000"/>
                </a:schemeClr>
              </a:buClr>
              <a:buFont typeface="Comenia Sans" pitchFamily="50" charset="-18"/>
              <a:buChar char="="/>
            </a:pPr>
            <a:r>
              <a:rPr lang="cs-CZ" sz="2200" dirty="0" err="1">
                <a:solidFill>
                  <a:schemeClr val="tx1"/>
                </a:solidFill>
                <a:latin typeface="Calibri" panose="020F0502020204030204" pitchFamily="34" charset="0"/>
              </a:rPr>
              <a:t>eSATA</a:t>
            </a:r>
            <a:endParaRPr lang="cs-CZ" sz="2200" dirty="0">
              <a:solidFill>
                <a:schemeClr val="tx1"/>
              </a:solidFill>
              <a:latin typeface="Calibri" panose="020F0502020204030204" pitchFamily="34" charset="0"/>
            </a:endParaRPr>
          </a:p>
          <a:p>
            <a:pPr marL="541338" lvl="2" indent="-285750">
              <a:buClr>
                <a:schemeClr val="tx2">
                  <a:lumMod val="60000"/>
                  <a:lumOff val="40000"/>
                </a:schemeClr>
              </a:buClr>
              <a:buFont typeface="Comenia Sans" pitchFamily="50" charset="-18"/>
              <a:buChar char="="/>
            </a:pPr>
            <a:r>
              <a:rPr lang="cs-CZ" sz="2200" dirty="0">
                <a:solidFill>
                  <a:schemeClr val="tx1"/>
                </a:solidFill>
                <a:latin typeface="Calibri" panose="020F0502020204030204" pitchFamily="34" charset="0"/>
              </a:rPr>
              <a:t>COM</a:t>
            </a:r>
          </a:p>
          <a:p>
            <a:pPr marL="541338" lvl="2" indent="-285750">
              <a:buClr>
                <a:schemeClr val="tx2">
                  <a:lumMod val="60000"/>
                  <a:lumOff val="40000"/>
                </a:schemeClr>
              </a:buClr>
              <a:buFont typeface="Comenia Sans" pitchFamily="50" charset="-18"/>
              <a:buChar char="="/>
            </a:pPr>
            <a:r>
              <a:rPr lang="cs-CZ" sz="2200" dirty="0">
                <a:solidFill>
                  <a:schemeClr val="tx1"/>
                </a:solidFill>
                <a:latin typeface="Calibri" panose="020F0502020204030204" pitchFamily="34" charset="0"/>
              </a:rPr>
              <a:t>LPT</a:t>
            </a:r>
          </a:p>
          <a:p>
            <a:pPr marL="541338" lvl="2" indent="-285750">
              <a:buClr>
                <a:schemeClr val="tx2">
                  <a:lumMod val="60000"/>
                  <a:lumOff val="40000"/>
                </a:schemeClr>
              </a:buClr>
              <a:buFont typeface="Comenia Sans" pitchFamily="50" charset="-18"/>
              <a:buChar char="="/>
            </a:pPr>
            <a:r>
              <a:rPr lang="cs-CZ" sz="2200" dirty="0">
                <a:solidFill>
                  <a:schemeClr val="tx1"/>
                </a:solidFill>
                <a:latin typeface="Calibri" panose="020F0502020204030204" pitchFamily="34" charset="0"/>
              </a:rPr>
              <a:t>D-SUB = VGA</a:t>
            </a:r>
          </a:p>
          <a:p>
            <a:pPr marL="541338" lvl="2" indent="-285750">
              <a:buClr>
                <a:schemeClr val="tx2">
                  <a:lumMod val="60000"/>
                  <a:lumOff val="40000"/>
                </a:schemeClr>
              </a:buClr>
              <a:buFont typeface="Comenia Sans" pitchFamily="50" charset="-18"/>
              <a:buChar char="="/>
            </a:pPr>
            <a:r>
              <a:rPr lang="cs-CZ" sz="2200" dirty="0">
                <a:solidFill>
                  <a:schemeClr val="tx1"/>
                </a:solidFill>
                <a:latin typeface="Calibri" panose="020F0502020204030204" pitchFamily="34" charset="0"/>
              </a:rPr>
              <a:t>DVI</a:t>
            </a:r>
          </a:p>
          <a:p>
            <a:pPr marL="541338" lvl="2" indent="-285750">
              <a:buClr>
                <a:schemeClr val="tx2">
                  <a:lumMod val="60000"/>
                  <a:lumOff val="40000"/>
                </a:schemeClr>
              </a:buClr>
              <a:buFont typeface="Comenia Sans" pitchFamily="50" charset="-18"/>
              <a:buChar char="="/>
            </a:pPr>
            <a:r>
              <a:rPr lang="cs-CZ" sz="2200" dirty="0">
                <a:solidFill>
                  <a:schemeClr val="tx1"/>
                </a:solidFill>
                <a:latin typeface="Calibri" panose="020F0502020204030204" pitchFamily="34" charset="0"/>
              </a:rPr>
              <a:t>HDMI</a:t>
            </a:r>
          </a:p>
          <a:p>
            <a:pPr marL="541338" lvl="2" indent="-285750">
              <a:buClr>
                <a:schemeClr val="tx2">
                  <a:lumMod val="60000"/>
                  <a:lumOff val="40000"/>
                </a:schemeClr>
              </a:buClr>
              <a:buFont typeface="Comenia Sans" pitchFamily="50" charset="-18"/>
              <a:buChar char="="/>
            </a:pPr>
            <a:r>
              <a:rPr lang="cs-CZ" sz="2200" dirty="0">
                <a:solidFill>
                  <a:schemeClr val="tx1"/>
                </a:solidFill>
                <a:latin typeface="Calibri" panose="020F0502020204030204" pitchFamily="34" charset="0"/>
              </a:rPr>
              <a:t>konektory zvukové karty</a:t>
            </a:r>
          </a:p>
          <a:p>
            <a:pPr marL="541338" lvl="2" indent="-285750">
              <a:buClr>
                <a:schemeClr val="tx2">
                  <a:lumMod val="60000"/>
                  <a:lumOff val="40000"/>
                </a:schemeClr>
              </a:buClr>
              <a:buFont typeface="Comenia Sans" pitchFamily="50" charset="-18"/>
              <a:buChar char="="/>
            </a:pPr>
            <a:r>
              <a:rPr lang="cs-CZ" sz="2200" dirty="0">
                <a:solidFill>
                  <a:schemeClr val="tx1"/>
                </a:solidFill>
                <a:latin typeface="Calibri" panose="020F0502020204030204" pitchFamily="34" charset="0"/>
              </a:rPr>
              <a:t>LAN</a:t>
            </a:r>
          </a:p>
        </p:txBody>
      </p:sp>
    </p:spTree>
    <p:extLst>
      <p:ext uri="{BB962C8B-B14F-4D97-AF65-F5344CB8AC3E}">
        <p14:creationId xmlns:p14="http://schemas.microsoft.com/office/powerpoint/2010/main" val="1023388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cs-CZ" dirty="0">
                <a:latin typeface="Calibri" panose="020F0502020204030204" pitchFamily="34" charset="0"/>
              </a:rPr>
              <a:t>Propojky (</a:t>
            </a:r>
            <a:r>
              <a:rPr lang="cs-CZ" dirty="0" err="1">
                <a:latin typeface="Calibri" panose="020F0502020204030204" pitchFamily="34" charset="0"/>
              </a:rPr>
              <a:t>jumpery</a:t>
            </a:r>
            <a:r>
              <a:rPr lang="cs-CZ" dirty="0">
                <a:latin typeface="Calibri" panose="020F0502020204030204" pitchFamily="34" charset="0"/>
              </a:rPr>
              <a:t>)</a:t>
            </a:r>
          </a:p>
        </p:txBody>
      </p:sp>
      <p:sp>
        <p:nvSpPr>
          <p:cNvPr id="18435" name="Rectangle 3"/>
          <p:cNvSpPr>
            <a:spLocks noGrp="1" noChangeArrowheads="1"/>
          </p:cNvSpPr>
          <p:nvPr>
            <p:ph type="body" idx="4294967295"/>
          </p:nvPr>
        </p:nvSpPr>
        <p:spPr>
          <a:xfrm>
            <a:off x="250825" y="1600200"/>
            <a:ext cx="8642350" cy="4924425"/>
          </a:xfrm>
          <a:prstGeom prst="rect">
            <a:avLst/>
          </a:prstGeom>
        </p:spPr>
        <p:txBody>
          <a:bodyPr>
            <a:normAutofit/>
          </a:bodyPr>
          <a:lstStyle/>
          <a:p>
            <a:pPr marL="269875" indent="-26987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cs typeface="+mn-cs"/>
              </a:rPr>
              <a:t>Základní deska je univerzální deska plošného spoje</a:t>
            </a:r>
          </a:p>
          <a:p>
            <a:pPr marL="269875" indent="-26987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cs typeface="+mn-cs"/>
              </a:rPr>
              <a:t>Na základní desce jsou také propojky, které nám umožní nastavit některé parametry desky</a:t>
            </a:r>
          </a:p>
          <a:p>
            <a:pPr marL="269875" indent="-26987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cs typeface="+mn-cs"/>
              </a:rPr>
              <a:t>Jde o skupinu kontaktů (pinů)</a:t>
            </a:r>
          </a:p>
          <a:p>
            <a:pPr marL="269875" indent="-26987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cs typeface="+mn-cs"/>
              </a:rPr>
              <a:t>Nastavení je uvedeno v dokumentaci základní desky</a:t>
            </a:r>
          </a:p>
        </p:txBody>
      </p:sp>
      <p:pic>
        <p:nvPicPr>
          <p:cNvPr id="18443" name="Picture 11" descr="jumpery"/>
          <p:cNvPicPr>
            <a:picLocks noChangeAspect="1" noChangeArrowheads="1"/>
          </p:cNvPicPr>
          <p:nvPr/>
        </p:nvPicPr>
        <p:blipFill>
          <a:blip r:embed="rId3"/>
          <a:srcRect/>
          <a:stretch>
            <a:fillRect/>
          </a:stretch>
        </p:blipFill>
        <p:spPr bwMode="auto">
          <a:xfrm>
            <a:off x="3787548" y="3671435"/>
            <a:ext cx="5056531" cy="2830965"/>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cs-CZ" dirty="0">
                <a:latin typeface="Calibri" panose="020F0502020204030204" pitchFamily="34" charset="0"/>
              </a:rPr>
              <a:t>Přepínače (</a:t>
            </a:r>
            <a:r>
              <a:rPr lang="cs-CZ" dirty="0" err="1">
                <a:latin typeface="Calibri" panose="020F0502020204030204" pitchFamily="34" charset="0"/>
              </a:rPr>
              <a:t>switch</a:t>
            </a:r>
            <a:r>
              <a:rPr lang="cs-CZ" dirty="0">
                <a:latin typeface="Calibri" panose="020F0502020204030204" pitchFamily="34" charset="0"/>
              </a:rPr>
              <a:t>)</a:t>
            </a:r>
          </a:p>
        </p:txBody>
      </p:sp>
      <p:sp>
        <p:nvSpPr>
          <p:cNvPr id="24579" name="Rectangle 3"/>
          <p:cNvSpPr>
            <a:spLocks noGrp="1" noChangeArrowheads="1"/>
          </p:cNvSpPr>
          <p:nvPr>
            <p:ph type="body" idx="4294967295"/>
          </p:nvPr>
        </p:nvSpPr>
        <p:spPr>
          <a:xfrm>
            <a:off x="250825" y="1600200"/>
            <a:ext cx="8642350" cy="4924425"/>
          </a:xfrm>
          <a:prstGeom prst="rect">
            <a:avLst/>
          </a:prstGeom>
        </p:spPr>
        <p:txBody>
          <a:bodyPr>
            <a:normAutofit/>
          </a:bodyPr>
          <a:lstStyle/>
          <a:p>
            <a:pPr marL="269875" indent="-269875">
              <a:lnSpc>
                <a:spcPct val="90000"/>
              </a:lnSpc>
              <a:buClr>
                <a:schemeClr val="tx2">
                  <a:lumMod val="60000"/>
                  <a:lumOff val="40000"/>
                </a:schemeClr>
              </a:buClr>
              <a:buFont typeface="Comenia Sans" pitchFamily="50" charset="-18"/>
              <a:buChar char="="/>
            </a:pPr>
            <a:r>
              <a:rPr lang="cs-CZ" sz="2800" dirty="0">
                <a:latin typeface="Calibri" panose="020F0502020204030204" pitchFamily="34" charset="0"/>
                <a:cs typeface="+mn-cs"/>
              </a:rPr>
              <a:t>Jde o miniaturní přepínače na základní desce</a:t>
            </a:r>
          </a:p>
          <a:p>
            <a:pPr marL="269875" indent="-269875">
              <a:lnSpc>
                <a:spcPct val="90000"/>
              </a:lnSpc>
              <a:buClr>
                <a:schemeClr val="tx2">
                  <a:lumMod val="60000"/>
                  <a:lumOff val="40000"/>
                </a:schemeClr>
              </a:buClr>
              <a:buFont typeface="Comenia Sans" pitchFamily="50" charset="-18"/>
              <a:buChar char="="/>
            </a:pPr>
            <a:r>
              <a:rPr lang="cs-CZ" sz="2800" dirty="0">
                <a:latin typeface="Calibri" panose="020F0502020204030204" pitchFamily="34" charset="0"/>
                <a:cs typeface="+mn-cs"/>
              </a:rPr>
              <a:t>Každý přepínač má dva stavy ON/OFF</a:t>
            </a:r>
          </a:p>
          <a:p>
            <a:pPr marL="269875" indent="-269875">
              <a:lnSpc>
                <a:spcPct val="90000"/>
              </a:lnSpc>
              <a:buClr>
                <a:schemeClr val="tx2">
                  <a:lumMod val="60000"/>
                  <a:lumOff val="40000"/>
                </a:schemeClr>
              </a:buClr>
              <a:buFont typeface="Comenia Sans" pitchFamily="50" charset="-18"/>
              <a:buChar char="="/>
            </a:pPr>
            <a:r>
              <a:rPr lang="cs-CZ" sz="2800" dirty="0">
                <a:latin typeface="Calibri" panose="020F0502020204030204" pitchFamily="34" charset="0"/>
                <a:cs typeface="+mn-cs"/>
              </a:rPr>
              <a:t>Každý přepínač je očíslován a jeho funkci naleznete v dokumentaci k základní desce</a:t>
            </a:r>
          </a:p>
        </p:txBody>
      </p:sp>
      <p:pic>
        <p:nvPicPr>
          <p:cNvPr id="24587" name="Picture 11" descr="switch"/>
          <p:cNvPicPr>
            <a:picLocks noChangeAspect="1" noChangeArrowheads="1"/>
          </p:cNvPicPr>
          <p:nvPr/>
        </p:nvPicPr>
        <p:blipFill>
          <a:blip r:embed="rId3"/>
          <a:srcRect/>
          <a:stretch>
            <a:fillRect/>
          </a:stretch>
        </p:blipFill>
        <p:spPr bwMode="auto">
          <a:xfrm>
            <a:off x="250825" y="4149725"/>
            <a:ext cx="4681538" cy="2152650"/>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normAutofit/>
          </a:bodyPr>
          <a:lstStyle/>
          <a:p>
            <a:r>
              <a:rPr lang="cs-CZ" dirty="0">
                <a:latin typeface="Calibri" panose="020F0502020204030204" pitchFamily="34" charset="0"/>
              </a:rPr>
              <a:t>Základní deska počítače</a:t>
            </a:r>
          </a:p>
        </p:txBody>
      </p:sp>
      <p:sp>
        <p:nvSpPr>
          <p:cNvPr id="3075" name="Rectangle 3"/>
          <p:cNvSpPr>
            <a:spLocks noGrp="1" noChangeArrowheads="1"/>
          </p:cNvSpPr>
          <p:nvPr>
            <p:ph type="body" idx="4294967295"/>
          </p:nvPr>
        </p:nvSpPr>
        <p:spPr>
          <a:xfrm>
            <a:off x="250825" y="1600200"/>
            <a:ext cx="8642350" cy="4924425"/>
          </a:xfrm>
          <a:prstGeom prst="rect">
            <a:avLst/>
          </a:prstGeom>
        </p:spPr>
        <p:txBody>
          <a:bodyPr>
            <a:normAutofit/>
          </a:bodyPr>
          <a:lstStyle/>
          <a:p>
            <a:pPr marL="285750" lvl="1">
              <a:buClr>
                <a:schemeClr val="tx2">
                  <a:lumMod val="60000"/>
                  <a:lumOff val="40000"/>
                </a:schemeClr>
              </a:buClr>
              <a:buFont typeface="Comenia Sans" pitchFamily="50" charset="-18"/>
              <a:buChar char="="/>
            </a:pPr>
            <a:r>
              <a:rPr lang="cs-CZ" sz="2400" b="1" dirty="0">
                <a:latin typeface="Calibri" panose="020F0502020204030204" pitchFamily="34" charset="0"/>
              </a:rPr>
              <a:t>Základní deska </a:t>
            </a:r>
            <a:r>
              <a:rPr lang="cs-CZ" sz="2400" dirty="0">
                <a:latin typeface="Calibri" panose="020F0502020204030204" pitchFamily="34" charset="0"/>
              </a:rPr>
              <a:t>(anglicky </a:t>
            </a:r>
            <a:r>
              <a:rPr lang="cs-CZ" sz="2400" dirty="0" err="1">
                <a:latin typeface="Calibri" panose="020F0502020204030204" pitchFamily="34" charset="0"/>
              </a:rPr>
              <a:t>mainboard</a:t>
            </a:r>
            <a:r>
              <a:rPr lang="cs-CZ" sz="2400" dirty="0">
                <a:latin typeface="Calibri" panose="020F0502020204030204" pitchFamily="34" charset="0"/>
              </a:rPr>
              <a:t> či motherboard) představuje základní hardware většiny počítačů. Hlavním účelem základní desky je propojit jednotlivé součástky počítače do fungujícího celku a poskytnout jim elektrické napájení. Postupem času se funkce základní desky rozšiřovala v tom, že sama začínala obsahovat některé součástky počítače, které se do ní dříve musely zapojovat zvlášť.</a:t>
            </a:r>
          </a:p>
          <a:p>
            <a:pPr marL="285750" lvl="1">
              <a:buClr>
                <a:schemeClr val="tx2">
                  <a:lumMod val="60000"/>
                  <a:lumOff val="40000"/>
                </a:schemeClr>
              </a:buClr>
              <a:buFont typeface="Comenia Sans" pitchFamily="50" charset="-18"/>
              <a:buChar char="="/>
            </a:pPr>
            <a:r>
              <a:rPr lang="cs-CZ" sz="2400" dirty="0">
                <a:latin typeface="Calibri" panose="020F0502020204030204" pitchFamily="34" charset="0"/>
              </a:rPr>
              <a:t>Fyzicky jde o desku plošného spoje s mnoha elektronickými obvody a konektory připojení dalších periferií, přičemž obvody desky jsou určeny hlavně pro podporu mikroprocesoru a sběrnic.</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r>
              <a:rPr lang="cs-CZ" dirty="0">
                <a:latin typeface="Calibri" panose="020F0502020204030204" pitchFamily="34" charset="0"/>
              </a:rPr>
              <a:t>Rozložení vybraných prvků</a:t>
            </a:r>
          </a:p>
        </p:txBody>
      </p:sp>
      <p:sp>
        <p:nvSpPr>
          <p:cNvPr id="27651" name="Rectangle 3"/>
          <p:cNvSpPr>
            <a:spLocks noGrp="1" noChangeArrowheads="1"/>
          </p:cNvSpPr>
          <p:nvPr>
            <p:ph type="body" idx="4294967295"/>
          </p:nvPr>
        </p:nvSpPr>
        <p:spPr>
          <a:xfrm>
            <a:off x="250825" y="1600200"/>
            <a:ext cx="8642350" cy="4924425"/>
          </a:xfrm>
          <a:prstGeom prst="rect">
            <a:avLst/>
          </a:prstGeom>
        </p:spPr>
        <p:txBody>
          <a:bodyPr/>
          <a:lstStyle/>
          <a:p>
            <a:pPr>
              <a:buFontTx/>
              <a:buNone/>
            </a:pPr>
            <a:endParaRPr lang="cs-CZ" dirty="0"/>
          </a:p>
          <a:p>
            <a:pPr>
              <a:buFontTx/>
              <a:buNone/>
            </a:pPr>
            <a:endParaRPr lang="cs-CZ" dirty="0"/>
          </a:p>
        </p:txBody>
      </p:sp>
      <p:pic>
        <p:nvPicPr>
          <p:cNvPr id="2050" name="Picture 2" descr="http://www.pcporadenstvi.cz/pictures/1006/sestavujeme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3076" y="1276820"/>
            <a:ext cx="6977847" cy="52426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cs-CZ" dirty="0">
                <a:latin typeface="Calibri" panose="020F0502020204030204" pitchFamily="34" charset="0"/>
              </a:rPr>
              <a:t>BIOS</a:t>
            </a:r>
          </a:p>
        </p:txBody>
      </p:sp>
      <p:sp>
        <p:nvSpPr>
          <p:cNvPr id="29699" name="Rectangle 3"/>
          <p:cNvSpPr>
            <a:spLocks noGrp="1" noChangeArrowheads="1"/>
          </p:cNvSpPr>
          <p:nvPr>
            <p:ph type="body" idx="4294967295"/>
          </p:nvPr>
        </p:nvSpPr>
        <p:spPr>
          <a:xfrm>
            <a:off x="250825" y="1600200"/>
            <a:ext cx="8642350" cy="4924425"/>
          </a:xfrm>
          <a:prstGeom prst="rect">
            <a:avLst/>
          </a:prstGeom>
        </p:spPr>
        <p:txBody>
          <a:bodyPr>
            <a:normAutofit/>
          </a:bodyPr>
          <a:lstStyle/>
          <a:p>
            <a:pPr marL="269875" indent="-269875">
              <a:lnSpc>
                <a:spcPct val="90000"/>
              </a:lnSpc>
              <a:buClr>
                <a:schemeClr val="tx2">
                  <a:lumMod val="60000"/>
                  <a:lumOff val="40000"/>
                </a:schemeClr>
              </a:buClr>
              <a:buFont typeface="Comenia Sans" pitchFamily="50" charset="-18"/>
              <a:buChar char="="/>
            </a:pPr>
            <a:r>
              <a:rPr lang="cs-CZ" sz="2400" dirty="0">
                <a:cs typeface="+mn-cs"/>
              </a:rPr>
              <a:t>Základní deska má být co nejvíce univerzální</a:t>
            </a:r>
          </a:p>
          <a:p>
            <a:pPr marL="269875" indent="-269875">
              <a:lnSpc>
                <a:spcPct val="90000"/>
              </a:lnSpc>
              <a:buClr>
                <a:schemeClr val="tx2">
                  <a:lumMod val="60000"/>
                  <a:lumOff val="40000"/>
                </a:schemeClr>
              </a:buClr>
              <a:buFont typeface="Comenia Sans" pitchFamily="50" charset="-18"/>
              <a:buChar char="="/>
            </a:pPr>
            <a:r>
              <a:rPr lang="cs-CZ" sz="2400" dirty="0">
                <a:cs typeface="+mn-cs"/>
              </a:rPr>
              <a:t>Různé komponenty - </a:t>
            </a:r>
            <a:r>
              <a:rPr lang="cs-CZ" sz="2400" dirty="0">
                <a:cs typeface="+mn-cs"/>
                <a:sym typeface="Wingdings" pitchFamily="2" charset="2"/>
              </a:rPr>
              <a:t>různí výrobci</a:t>
            </a:r>
          </a:p>
          <a:p>
            <a:pPr marL="539750" lvl="1" indent="-269875">
              <a:lnSpc>
                <a:spcPct val="90000"/>
              </a:lnSpc>
              <a:buClr>
                <a:schemeClr val="tx2">
                  <a:lumMod val="60000"/>
                  <a:lumOff val="40000"/>
                </a:schemeClr>
              </a:buClr>
              <a:buFont typeface="Comenia Sans" pitchFamily="50" charset="-18"/>
              <a:buChar char="="/>
            </a:pPr>
            <a:r>
              <a:rPr lang="cs-CZ" sz="2000" dirty="0">
                <a:cs typeface="+mn-cs"/>
                <a:sym typeface="Wingdings" pitchFamily="2" charset="2"/>
              </a:rPr>
              <a:t>Deska spojuje různý HW</a:t>
            </a:r>
          </a:p>
          <a:p>
            <a:pPr marL="539750" lvl="1" indent="-269875">
              <a:lnSpc>
                <a:spcPct val="90000"/>
              </a:lnSpc>
              <a:buClr>
                <a:schemeClr val="tx2">
                  <a:lumMod val="60000"/>
                  <a:lumOff val="40000"/>
                </a:schemeClr>
              </a:buClr>
              <a:buFont typeface="Comenia Sans" pitchFamily="50" charset="-18"/>
              <a:buChar char="="/>
            </a:pPr>
            <a:r>
              <a:rPr lang="cs-CZ" sz="2000" dirty="0">
                <a:cs typeface="+mn-cs"/>
                <a:sym typeface="Wingdings" pitchFamily="2" charset="2"/>
              </a:rPr>
              <a:t>Musí komunikovat OS</a:t>
            </a:r>
          </a:p>
          <a:p>
            <a:pPr marL="539750" lvl="1" indent="-269875">
              <a:lnSpc>
                <a:spcPct val="90000"/>
              </a:lnSpc>
              <a:buClr>
                <a:schemeClr val="tx2">
                  <a:lumMod val="60000"/>
                  <a:lumOff val="40000"/>
                </a:schemeClr>
              </a:buClr>
              <a:buFont typeface="Comenia Sans" pitchFamily="50" charset="-18"/>
              <a:buChar char="="/>
            </a:pPr>
            <a:r>
              <a:rPr lang="cs-CZ" sz="2000" dirty="0">
                <a:cs typeface="+mn-cs"/>
                <a:sym typeface="Wingdings" pitchFamily="2" charset="2"/>
              </a:rPr>
              <a:t>K tomu slouží BIOS</a:t>
            </a:r>
          </a:p>
          <a:p>
            <a:pPr marL="539750" lvl="1" indent="-269875">
              <a:lnSpc>
                <a:spcPct val="90000"/>
              </a:lnSpc>
              <a:buClr>
                <a:schemeClr val="tx2">
                  <a:lumMod val="60000"/>
                  <a:lumOff val="40000"/>
                </a:schemeClr>
              </a:buClr>
              <a:buFont typeface="Comenia Sans" pitchFamily="50" charset="-18"/>
              <a:buChar char="="/>
            </a:pPr>
            <a:r>
              <a:rPr lang="cs-CZ" sz="2000" dirty="0">
                <a:cs typeface="+mn-cs"/>
                <a:sym typeface="Wingdings" pitchFamily="2" charset="2"/>
              </a:rPr>
              <a:t>BIOS=program uložený v ROM</a:t>
            </a:r>
          </a:p>
          <a:p>
            <a:pPr marL="269875" indent="-269875">
              <a:lnSpc>
                <a:spcPct val="90000"/>
              </a:lnSpc>
              <a:buClr>
                <a:schemeClr val="tx2">
                  <a:lumMod val="60000"/>
                  <a:lumOff val="40000"/>
                </a:schemeClr>
              </a:buClr>
              <a:buFont typeface="Comenia Sans" pitchFamily="50" charset="-18"/>
              <a:buChar char="="/>
            </a:pPr>
            <a:r>
              <a:rPr lang="cs-CZ" sz="2400" dirty="0">
                <a:cs typeface="+mn-cs"/>
                <a:sym typeface="Wingdings" pitchFamily="2" charset="2"/>
              </a:rPr>
              <a:t>Dnes postupně nahrazován</a:t>
            </a:r>
            <a:br>
              <a:rPr lang="cs-CZ" sz="2400" dirty="0">
                <a:cs typeface="+mn-cs"/>
                <a:sym typeface="Wingdings" pitchFamily="2" charset="2"/>
              </a:rPr>
            </a:br>
            <a:r>
              <a:rPr lang="cs-CZ" sz="2400" dirty="0">
                <a:cs typeface="+mn-cs"/>
                <a:sym typeface="Wingdings" pitchFamily="2" charset="2"/>
              </a:rPr>
              <a:t>systémem UEFI</a:t>
            </a:r>
          </a:p>
        </p:txBody>
      </p:sp>
      <p:grpSp>
        <p:nvGrpSpPr>
          <p:cNvPr id="2" name="Group 15"/>
          <p:cNvGrpSpPr>
            <a:grpSpLocks/>
          </p:cNvGrpSpPr>
          <p:nvPr/>
        </p:nvGrpSpPr>
        <p:grpSpPr bwMode="auto">
          <a:xfrm>
            <a:off x="4598080" y="3990974"/>
            <a:ext cx="4033837" cy="2663825"/>
            <a:chOff x="3061" y="1117"/>
            <a:chExt cx="2541" cy="1678"/>
          </a:xfrm>
        </p:grpSpPr>
        <p:sp>
          <p:nvSpPr>
            <p:cNvPr id="29710" name="Rectangle 14"/>
            <p:cNvSpPr>
              <a:spLocks noChangeArrowheads="1"/>
            </p:cNvSpPr>
            <p:nvPr/>
          </p:nvSpPr>
          <p:spPr bwMode="auto">
            <a:xfrm>
              <a:off x="3061" y="1661"/>
              <a:ext cx="2541" cy="635"/>
            </a:xfrm>
            <a:prstGeom prst="rect">
              <a:avLst/>
            </a:prstGeom>
            <a:solidFill>
              <a:srgbClr val="FF0000"/>
            </a:solidFill>
            <a:ln w="9525">
              <a:solidFill>
                <a:schemeClr val="tx1"/>
              </a:solidFill>
              <a:miter lim="800000"/>
              <a:headEnd/>
              <a:tailEnd/>
            </a:ln>
            <a:effectLst/>
          </p:spPr>
          <p:txBody>
            <a:bodyPr wrap="none" anchor="ctr"/>
            <a:lstStyle/>
            <a:p>
              <a:endParaRPr lang="cs-CZ"/>
            </a:p>
          </p:txBody>
        </p:sp>
        <p:sp>
          <p:nvSpPr>
            <p:cNvPr id="29707" name="AutoShape 11"/>
            <p:cNvSpPr>
              <a:spLocks noChangeArrowheads="1"/>
            </p:cNvSpPr>
            <p:nvPr/>
          </p:nvSpPr>
          <p:spPr bwMode="auto">
            <a:xfrm>
              <a:off x="3061" y="1117"/>
              <a:ext cx="2541" cy="680"/>
            </a:xfrm>
            <a:prstGeom prst="roundRect">
              <a:avLst>
                <a:gd name="adj" fmla="val 16667"/>
              </a:avLst>
            </a:prstGeom>
            <a:solidFill>
              <a:schemeClr val="accent2"/>
            </a:solidFill>
            <a:ln w="9525">
              <a:solidFill>
                <a:schemeClr val="tx1"/>
              </a:solidFill>
              <a:round/>
              <a:headEnd/>
              <a:tailEnd/>
            </a:ln>
            <a:effectLst/>
          </p:spPr>
          <p:txBody>
            <a:bodyPr wrap="none" anchor="ctr"/>
            <a:lstStyle/>
            <a:p>
              <a:endParaRPr lang="cs-CZ"/>
            </a:p>
          </p:txBody>
        </p:sp>
        <p:sp>
          <p:nvSpPr>
            <p:cNvPr id="29709" name="AutoShape 13"/>
            <p:cNvSpPr>
              <a:spLocks noChangeArrowheads="1"/>
            </p:cNvSpPr>
            <p:nvPr/>
          </p:nvSpPr>
          <p:spPr bwMode="auto">
            <a:xfrm>
              <a:off x="3061" y="2115"/>
              <a:ext cx="2541" cy="680"/>
            </a:xfrm>
            <a:prstGeom prst="roundRect">
              <a:avLst>
                <a:gd name="adj" fmla="val 16667"/>
              </a:avLst>
            </a:prstGeom>
            <a:solidFill>
              <a:schemeClr val="tx1"/>
            </a:solidFill>
            <a:ln w="9525">
              <a:solidFill>
                <a:schemeClr val="tx1"/>
              </a:solidFill>
              <a:round/>
              <a:headEnd/>
              <a:tailEnd/>
            </a:ln>
            <a:effectLst/>
          </p:spPr>
          <p:txBody>
            <a:bodyPr wrap="none" anchor="ctr"/>
            <a:lstStyle/>
            <a:p>
              <a:endParaRPr lang="cs-CZ"/>
            </a:p>
          </p:txBody>
        </p:sp>
      </p:grpSp>
      <p:sp>
        <p:nvSpPr>
          <p:cNvPr id="29712" name="Text Box 16"/>
          <p:cNvSpPr txBox="1">
            <a:spLocks noChangeArrowheads="1"/>
          </p:cNvSpPr>
          <p:nvPr/>
        </p:nvSpPr>
        <p:spPr bwMode="auto">
          <a:xfrm>
            <a:off x="5031468" y="4206875"/>
            <a:ext cx="3311525" cy="457200"/>
          </a:xfrm>
          <a:prstGeom prst="rect">
            <a:avLst/>
          </a:prstGeom>
          <a:noFill/>
          <a:ln w="9525">
            <a:noFill/>
            <a:miter lim="800000"/>
            <a:headEnd/>
            <a:tailEnd/>
          </a:ln>
          <a:effectLst/>
        </p:spPr>
        <p:txBody>
          <a:bodyPr>
            <a:spAutoFit/>
          </a:bodyPr>
          <a:lstStyle/>
          <a:p>
            <a:pPr>
              <a:spcBef>
                <a:spcPct val="50000"/>
              </a:spcBef>
            </a:pPr>
            <a:r>
              <a:rPr lang="cs-CZ" sz="2400" b="1">
                <a:solidFill>
                  <a:schemeClr val="bg1"/>
                </a:solidFill>
              </a:rPr>
              <a:t>Operační systém</a:t>
            </a:r>
          </a:p>
        </p:txBody>
      </p:sp>
      <p:sp>
        <p:nvSpPr>
          <p:cNvPr id="29713" name="Text Box 17"/>
          <p:cNvSpPr txBox="1">
            <a:spLocks noChangeArrowheads="1"/>
          </p:cNvSpPr>
          <p:nvPr/>
        </p:nvSpPr>
        <p:spPr bwMode="auto">
          <a:xfrm>
            <a:off x="5031468" y="5934075"/>
            <a:ext cx="3311525" cy="457200"/>
          </a:xfrm>
          <a:prstGeom prst="rect">
            <a:avLst/>
          </a:prstGeom>
          <a:noFill/>
          <a:ln w="9525">
            <a:noFill/>
            <a:miter lim="800000"/>
            <a:headEnd/>
            <a:tailEnd/>
          </a:ln>
          <a:effectLst/>
        </p:spPr>
        <p:txBody>
          <a:bodyPr>
            <a:spAutoFit/>
          </a:bodyPr>
          <a:lstStyle/>
          <a:p>
            <a:pPr>
              <a:spcBef>
                <a:spcPct val="50000"/>
              </a:spcBef>
            </a:pPr>
            <a:r>
              <a:rPr lang="cs-CZ" sz="2400" b="1">
                <a:solidFill>
                  <a:schemeClr val="bg1"/>
                </a:solidFill>
              </a:rPr>
              <a:t>Hardware počítače</a:t>
            </a:r>
          </a:p>
        </p:txBody>
      </p:sp>
      <p:sp>
        <p:nvSpPr>
          <p:cNvPr id="29714" name="Text Box 18"/>
          <p:cNvSpPr txBox="1">
            <a:spLocks noChangeArrowheads="1"/>
          </p:cNvSpPr>
          <p:nvPr/>
        </p:nvSpPr>
        <p:spPr bwMode="auto">
          <a:xfrm>
            <a:off x="5966506" y="5141912"/>
            <a:ext cx="1008062" cy="457200"/>
          </a:xfrm>
          <a:prstGeom prst="rect">
            <a:avLst/>
          </a:prstGeom>
          <a:noFill/>
          <a:ln w="9525">
            <a:noFill/>
            <a:miter lim="800000"/>
            <a:headEnd/>
            <a:tailEnd/>
          </a:ln>
          <a:effectLst/>
        </p:spPr>
        <p:txBody>
          <a:bodyPr>
            <a:spAutoFit/>
          </a:bodyPr>
          <a:lstStyle/>
          <a:p>
            <a:pPr>
              <a:spcBef>
                <a:spcPct val="50000"/>
              </a:spcBef>
            </a:pPr>
            <a:r>
              <a:rPr lang="cs-CZ" sz="2400" b="1" dirty="0"/>
              <a:t>BIOS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diit.cz/data/images/thumb/64770_2b9e5e4fbd.jpg?129198916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7645" y="1262742"/>
            <a:ext cx="3730239" cy="2452915"/>
          </a:xfrm>
          <a:prstGeom prst="rect">
            <a:avLst/>
          </a:prstGeom>
          <a:noFill/>
          <a:extLst>
            <a:ext uri="{909E8E84-426E-40DD-AFC4-6F175D3DCCD1}">
              <a14:hiddenFill xmlns:a14="http://schemas.microsoft.com/office/drawing/2010/main">
                <a:solidFill>
                  <a:srgbClr val="FFFFFF"/>
                </a:solidFill>
              </a14:hiddenFill>
            </a:ext>
          </a:extLst>
        </p:spPr>
      </p:pic>
      <p:sp>
        <p:nvSpPr>
          <p:cNvPr id="29698" name="Rectangle 2"/>
          <p:cNvSpPr>
            <a:spLocks noGrp="1" noChangeArrowheads="1"/>
          </p:cNvSpPr>
          <p:nvPr>
            <p:ph type="title"/>
          </p:nvPr>
        </p:nvSpPr>
        <p:spPr/>
        <p:txBody>
          <a:bodyPr>
            <a:noAutofit/>
          </a:bodyPr>
          <a:lstStyle/>
          <a:p>
            <a:r>
              <a:rPr lang="cs-CZ" sz="3600" dirty="0">
                <a:latin typeface="Calibri" panose="020F0502020204030204" pitchFamily="34" charset="0"/>
              </a:rPr>
              <a:t>UEFI</a:t>
            </a:r>
          </a:p>
        </p:txBody>
      </p:sp>
      <p:sp>
        <p:nvSpPr>
          <p:cNvPr id="29699" name="Rectangle 3"/>
          <p:cNvSpPr>
            <a:spLocks noGrp="1" noChangeArrowheads="1"/>
          </p:cNvSpPr>
          <p:nvPr>
            <p:ph type="body" idx="4294967295"/>
          </p:nvPr>
        </p:nvSpPr>
        <p:spPr>
          <a:xfrm>
            <a:off x="250825" y="1600200"/>
            <a:ext cx="5046820" cy="4924425"/>
          </a:xfrm>
          <a:prstGeom prst="rect">
            <a:avLst/>
          </a:prstGeom>
        </p:spPr>
        <p:txBody>
          <a:bodyPr>
            <a:normAutofit/>
          </a:bodyPr>
          <a:lstStyle/>
          <a:p>
            <a:pPr marL="269875" indent="-269875">
              <a:lnSpc>
                <a:spcPct val="90000"/>
              </a:lnSpc>
              <a:buClr>
                <a:schemeClr val="tx2">
                  <a:lumMod val="60000"/>
                  <a:lumOff val="40000"/>
                </a:schemeClr>
              </a:buClr>
              <a:buFont typeface="Comenia Sans" pitchFamily="50" charset="-18"/>
              <a:buChar char="="/>
            </a:pPr>
            <a:r>
              <a:rPr lang="cs-CZ" sz="2400" b="1" dirty="0" err="1">
                <a:latin typeface="Calibri" panose="020F0502020204030204" pitchFamily="34" charset="0"/>
                <a:cs typeface="+mn-cs"/>
              </a:rPr>
              <a:t>Unified</a:t>
            </a:r>
            <a:r>
              <a:rPr lang="cs-CZ" sz="2400" b="1" dirty="0">
                <a:latin typeface="Calibri" panose="020F0502020204030204" pitchFamily="34" charset="0"/>
                <a:cs typeface="+mn-cs"/>
              </a:rPr>
              <a:t> </a:t>
            </a:r>
            <a:r>
              <a:rPr lang="cs-CZ" sz="2400" b="1" dirty="0" err="1">
                <a:latin typeface="Calibri" panose="020F0502020204030204" pitchFamily="34" charset="0"/>
                <a:cs typeface="+mn-cs"/>
              </a:rPr>
              <a:t>Extensible</a:t>
            </a:r>
            <a:r>
              <a:rPr lang="cs-CZ" sz="2400" b="1" dirty="0">
                <a:latin typeface="Calibri" panose="020F0502020204030204" pitchFamily="34" charset="0"/>
                <a:cs typeface="+mn-cs"/>
              </a:rPr>
              <a:t> Firmware Interface</a:t>
            </a:r>
          </a:p>
          <a:p>
            <a:pPr marL="539750" indent="-26987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cs typeface="+mn-cs"/>
              </a:rPr>
              <a:t>Za účelem překonat omezení </a:t>
            </a:r>
            <a:r>
              <a:rPr lang="cs-CZ" sz="2000" dirty="0" err="1">
                <a:latin typeface="Calibri" panose="020F0502020204030204" pitchFamily="34" charset="0"/>
                <a:cs typeface="+mn-cs"/>
              </a:rPr>
              <a:t>BIOSu</a:t>
            </a:r>
            <a:r>
              <a:rPr lang="cs-CZ" sz="2000" dirty="0">
                <a:latin typeface="Calibri" panose="020F0502020204030204" pitchFamily="34" charset="0"/>
                <a:cs typeface="+mn-cs"/>
              </a:rPr>
              <a:t> (16bit režim procesoru, 1MB adresovatelného místa)</a:t>
            </a:r>
          </a:p>
          <a:p>
            <a:pPr marL="539750" indent="-26987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cs typeface="+mn-cs"/>
              </a:rPr>
              <a:t>Původně vyvíjeno firmou Intel</a:t>
            </a:r>
            <a:br>
              <a:rPr lang="cs-CZ" sz="2000" dirty="0">
                <a:latin typeface="Calibri" panose="020F0502020204030204" pitchFamily="34" charset="0"/>
                <a:cs typeface="+mn-cs"/>
              </a:rPr>
            </a:br>
            <a:r>
              <a:rPr lang="cs-CZ" sz="2000" dirty="0">
                <a:latin typeface="Calibri" panose="020F0502020204030204" pitchFamily="34" charset="0"/>
                <a:cs typeface="+mn-cs"/>
              </a:rPr>
              <a:t>pro platformu </a:t>
            </a:r>
            <a:r>
              <a:rPr lang="cs-CZ" sz="2000" dirty="0" err="1">
                <a:latin typeface="Calibri" panose="020F0502020204030204" pitchFamily="34" charset="0"/>
                <a:cs typeface="+mn-cs"/>
              </a:rPr>
              <a:t>Itanium</a:t>
            </a:r>
            <a:endParaRPr lang="cs-CZ" sz="2000" dirty="0">
              <a:latin typeface="Calibri" panose="020F0502020204030204" pitchFamily="34" charset="0"/>
              <a:cs typeface="+mn-cs"/>
            </a:endParaRPr>
          </a:p>
          <a:p>
            <a:pPr marL="539750" indent="-26987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cs typeface="+mn-cs"/>
              </a:rPr>
              <a:t>První specifikace 12. prosince 2000</a:t>
            </a:r>
          </a:p>
          <a:p>
            <a:pPr marL="539750" indent="-26987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cs typeface="+mn-cs"/>
              </a:rPr>
              <a:t>Zatím poslední specifikace 2.3.1C vyšla v červnu 2012</a:t>
            </a:r>
          </a:p>
          <a:p>
            <a:pPr marL="539750" indent="-26987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cs typeface="+mn-cs"/>
              </a:rPr>
              <a:t>Na rozdíl od </a:t>
            </a:r>
            <a:r>
              <a:rPr lang="cs-CZ" sz="2000" dirty="0" err="1">
                <a:latin typeface="Calibri" panose="020F0502020204030204" pitchFamily="34" charset="0"/>
                <a:cs typeface="+mn-cs"/>
              </a:rPr>
              <a:t>BIOSu</a:t>
            </a:r>
            <a:r>
              <a:rPr lang="cs-CZ" sz="2000" dirty="0">
                <a:latin typeface="Calibri" panose="020F0502020204030204" pitchFamily="34" charset="0"/>
                <a:cs typeface="+mn-cs"/>
              </a:rPr>
              <a:t> umožňuje použití grafického rozhraní pro správu nastavení systému PC</a:t>
            </a:r>
          </a:p>
          <a:p>
            <a:pPr marL="269875" indent="-269875">
              <a:buFontTx/>
              <a:buNone/>
            </a:pPr>
            <a:endParaRPr lang="cs-CZ" sz="2800" dirty="0"/>
          </a:p>
        </p:txBody>
      </p:sp>
      <p:pic>
        <p:nvPicPr>
          <p:cNvPr id="1028" name="Picture 4" descr="http://diit.cz/sites/default/files/images/4/asus_asus_p8z77_ws_-_setup_-ez_mod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7646" y="3904339"/>
            <a:ext cx="3730240" cy="2797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81102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noAutofit/>
          </a:bodyPr>
          <a:lstStyle/>
          <a:p>
            <a:r>
              <a:rPr lang="cs-CZ" sz="3200" dirty="0">
                <a:latin typeface="Calibri" panose="020F0502020204030204" pitchFamily="34" charset="0"/>
              </a:rPr>
              <a:t>Integrovaná zařízení</a:t>
            </a:r>
          </a:p>
        </p:txBody>
      </p:sp>
      <p:sp>
        <p:nvSpPr>
          <p:cNvPr id="3" name="Zástupný symbol pro text 2"/>
          <p:cNvSpPr>
            <a:spLocks noGrp="1"/>
          </p:cNvSpPr>
          <p:nvPr>
            <p:ph type="body" sz="quarter" idx="10"/>
          </p:nvPr>
        </p:nvSpPr>
        <p:spPr>
          <a:xfrm>
            <a:off x="870563" y="1627878"/>
            <a:ext cx="7781731" cy="4752000"/>
          </a:xfrm>
        </p:spPr>
        <p:txBody>
          <a:bodyPr>
            <a:normAutofit/>
          </a:bodyPr>
          <a:lstStyle/>
          <a:p>
            <a:pPr marL="269875" indent="-269875">
              <a:lnSpc>
                <a:spcPct val="90000"/>
              </a:lnSpc>
              <a:buClr>
                <a:schemeClr val="tx2">
                  <a:lumMod val="60000"/>
                  <a:lumOff val="40000"/>
                </a:schemeClr>
              </a:buClr>
              <a:buFont typeface="Comenia Sans" pitchFamily="50" charset="-18"/>
              <a:buChar char="="/>
            </a:pPr>
            <a:r>
              <a:rPr lang="cs-CZ" sz="2800" b="0" dirty="0">
                <a:latin typeface="Calibri" panose="020F0502020204030204" pitchFamily="34" charset="0"/>
                <a:cs typeface="+mn-cs"/>
              </a:rPr>
              <a:t>V současnosti se běžně do základní desky integrují:</a:t>
            </a:r>
          </a:p>
          <a:p>
            <a:pPr marL="539750" indent="-269875">
              <a:lnSpc>
                <a:spcPct val="90000"/>
              </a:lnSpc>
              <a:buClr>
                <a:schemeClr val="tx2">
                  <a:lumMod val="60000"/>
                  <a:lumOff val="40000"/>
                </a:schemeClr>
              </a:buClr>
              <a:buFont typeface="Comenia Sans" pitchFamily="50" charset="-18"/>
              <a:buChar char="="/>
            </a:pPr>
            <a:r>
              <a:rPr lang="cs-CZ" sz="2400" b="0" dirty="0">
                <a:latin typeface="Calibri" panose="020F0502020204030204" pitchFamily="34" charset="0"/>
                <a:cs typeface="+mn-cs"/>
              </a:rPr>
              <a:t>Zvuková karta</a:t>
            </a:r>
          </a:p>
          <a:p>
            <a:pPr marL="539750" indent="-269875">
              <a:lnSpc>
                <a:spcPct val="90000"/>
              </a:lnSpc>
              <a:buClr>
                <a:schemeClr val="tx2">
                  <a:lumMod val="60000"/>
                  <a:lumOff val="40000"/>
                </a:schemeClr>
              </a:buClr>
              <a:buFont typeface="Comenia Sans" pitchFamily="50" charset="-18"/>
              <a:buChar char="="/>
            </a:pPr>
            <a:r>
              <a:rPr lang="cs-CZ" sz="2400" b="0" dirty="0">
                <a:latin typeface="Calibri" panose="020F0502020204030204" pitchFamily="34" charset="0"/>
                <a:cs typeface="+mn-cs"/>
              </a:rPr>
              <a:t>Grafická karta – v současnosti je častá integrovaná grafika jako grafická karta, zabudovaná přímo do procesoru</a:t>
            </a:r>
          </a:p>
          <a:p>
            <a:pPr marL="539750" indent="-269875">
              <a:lnSpc>
                <a:spcPct val="90000"/>
              </a:lnSpc>
              <a:buClr>
                <a:schemeClr val="tx2">
                  <a:lumMod val="60000"/>
                  <a:lumOff val="40000"/>
                </a:schemeClr>
              </a:buClr>
              <a:buFont typeface="Comenia Sans" pitchFamily="50" charset="-18"/>
              <a:buChar char="="/>
            </a:pPr>
            <a:r>
              <a:rPr lang="cs-CZ" sz="2400" b="0" dirty="0">
                <a:latin typeface="Calibri" panose="020F0502020204030204" pitchFamily="34" charset="0"/>
                <a:cs typeface="+mn-cs"/>
              </a:rPr>
              <a:t>Síťová karta</a:t>
            </a:r>
          </a:p>
          <a:p>
            <a:pPr marL="539750" indent="-269875">
              <a:lnSpc>
                <a:spcPct val="90000"/>
              </a:lnSpc>
              <a:buClr>
                <a:schemeClr val="tx2">
                  <a:lumMod val="60000"/>
                  <a:lumOff val="40000"/>
                </a:schemeClr>
              </a:buClr>
              <a:buFont typeface="Comenia Sans" pitchFamily="50" charset="-18"/>
              <a:buChar char="="/>
            </a:pPr>
            <a:r>
              <a:rPr lang="cs-CZ" sz="2400" b="0" dirty="0">
                <a:latin typeface="Calibri" panose="020F0502020204030204" pitchFamily="34" charset="0"/>
                <a:cs typeface="+mn-cs"/>
              </a:rPr>
              <a:t>Super I/O čip</a:t>
            </a:r>
          </a:p>
          <a:p>
            <a:pPr marL="539750" indent="-269875">
              <a:lnSpc>
                <a:spcPct val="90000"/>
              </a:lnSpc>
              <a:buClr>
                <a:schemeClr val="tx2">
                  <a:lumMod val="60000"/>
                  <a:lumOff val="40000"/>
                </a:schemeClr>
              </a:buClr>
              <a:buFont typeface="Comenia Sans" pitchFamily="50" charset="-18"/>
              <a:buChar char="="/>
            </a:pPr>
            <a:r>
              <a:rPr lang="cs-CZ" sz="2400" b="0" dirty="0">
                <a:latin typeface="Calibri" panose="020F0502020204030204" pitchFamily="34" charset="0"/>
                <a:cs typeface="+mn-cs"/>
              </a:rPr>
              <a:t>řadiče pevných disků</a:t>
            </a:r>
          </a:p>
        </p:txBody>
      </p:sp>
    </p:spTree>
    <p:extLst>
      <p:ext uri="{BB962C8B-B14F-4D97-AF65-F5344CB8AC3E}">
        <p14:creationId xmlns:p14="http://schemas.microsoft.com/office/powerpoint/2010/main" val="30216551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cs-CZ" dirty="0"/>
              <a:t>Prakticky</a:t>
            </a:r>
          </a:p>
        </p:txBody>
      </p:sp>
      <p:sp>
        <p:nvSpPr>
          <p:cNvPr id="31747" name="Rectangle 3"/>
          <p:cNvSpPr>
            <a:spLocks noGrp="1" noChangeArrowheads="1"/>
          </p:cNvSpPr>
          <p:nvPr>
            <p:ph type="body" idx="4294967295"/>
          </p:nvPr>
        </p:nvSpPr>
        <p:spPr>
          <a:xfrm>
            <a:off x="250825" y="1600200"/>
            <a:ext cx="8642350" cy="4924425"/>
          </a:xfrm>
          <a:prstGeom prst="rect">
            <a:avLst/>
          </a:prstGeom>
        </p:spPr>
        <p:txBody>
          <a:bodyPr/>
          <a:lstStyle/>
          <a:p>
            <a:pPr marL="269875" indent="-269875">
              <a:lnSpc>
                <a:spcPct val="90000"/>
              </a:lnSpc>
              <a:buClr>
                <a:schemeClr val="tx2">
                  <a:lumMod val="60000"/>
                  <a:lumOff val="40000"/>
                </a:schemeClr>
              </a:buClr>
              <a:buFont typeface="Comenia Sans" pitchFamily="50" charset="-18"/>
              <a:buChar char="="/>
            </a:pPr>
            <a:r>
              <a:rPr lang="cs-CZ" sz="2400" dirty="0">
                <a:cs typeface="+mn-cs"/>
              </a:rPr>
              <a:t>Informace o desce vám poskytne např. program </a:t>
            </a:r>
            <a:r>
              <a:rPr lang="sv-SE" sz="2400" dirty="0">
                <a:cs typeface="+mn-cs"/>
              </a:rPr>
              <a:t>SiSoftware Sandra Lite</a:t>
            </a:r>
            <a:endParaRPr lang="cs-CZ" sz="2400" dirty="0">
              <a:cs typeface="+mn-cs"/>
            </a:endParaRPr>
          </a:p>
          <a:p>
            <a:pPr marL="269875" indent="-269875">
              <a:lnSpc>
                <a:spcPct val="90000"/>
              </a:lnSpc>
              <a:buClr>
                <a:schemeClr val="tx2">
                  <a:lumMod val="60000"/>
                  <a:lumOff val="40000"/>
                </a:schemeClr>
              </a:buClr>
              <a:buFont typeface="Comenia Sans" pitchFamily="50" charset="-18"/>
              <a:buChar char="="/>
            </a:pPr>
            <a:r>
              <a:rPr lang="cs-CZ" sz="2400" dirty="0">
                <a:cs typeface="+mn-cs"/>
              </a:rPr>
              <a:t>Shareware verzi stáhnete např.: </a:t>
            </a:r>
          </a:p>
          <a:p>
            <a:pPr marL="269875" indent="0">
              <a:lnSpc>
                <a:spcPct val="90000"/>
              </a:lnSpc>
              <a:buClr>
                <a:schemeClr val="tx2">
                  <a:lumMod val="60000"/>
                  <a:lumOff val="40000"/>
                </a:schemeClr>
              </a:buClr>
              <a:buNone/>
            </a:pPr>
            <a:r>
              <a:rPr lang="sv-SE" sz="2000" dirty="0">
                <a:cs typeface="+mn-cs"/>
              </a:rPr>
              <a:t>http://www.stahuj.centrum.cz/utility_a_ostatni/systemove_nastroje/optimalizace_systemu/sandra-lite-2005/?g[hledano]=SiSoftware+Sandra&amp;g[oz]=2016&amp;g[up]=22.20</a:t>
            </a:r>
            <a:endParaRPr lang="cs-CZ" dirty="0"/>
          </a:p>
          <a:p>
            <a:pPr marL="269875" indent="-269875">
              <a:buFontTx/>
              <a:buNone/>
            </a:pPr>
            <a:endParaRPr lang="cs-CZ"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adpis 5"/>
          <p:cNvSpPr>
            <a:spLocks noGrp="1"/>
          </p:cNvSpPr>
          <p:nvPr>
            <p:ph type="ctrTitle"/>
          </p:nvPr>
        </p:nvSpPr>
        <p:spPr>
          <a:xfrm>
            <a:off x="806520" y="1972296"/>
            <a:ext cx="5715000" cy="1117600"/>
          </a:xfrm>
        </p:spPr>
        <p:txBody>
          <a:bodyPr/>
          <a:lstStyle/>
          <a:p>
            <a:pPr algn="r"/>
            <a:r>
              <a:rPr lang="cs-CZ" dirty="0"/>
              <a:t>Děkuji za pozornost…</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a:t>Základní deska počítače</a:t>
            </a:r>
          </a:p>
        </p:txBody>
      </p:sp>
      <p:sp>
        <p:nvSpPr>
          <p:cNvPr id="3" name="Zástupný symbol pro text 2"/>
          <p:cNvSpPr>
            <a:spLocks noGrp="1"/>
          </p:cNvSpPr>
          <p:nvPr>
            <p:ph type="body" sz="quarter" idx="10"/>
          </p:nvPr>
        </p:nvSpPr>
        <p:spPr/>
        <p:txBody>
          <a:bodyPr>
            <a:normAutofit lnSpcReduction="10000"/>
          </a:bodyPr>
          <a:lstStyle/>
          <a:p>
            <a:pPr lvl="1"/>
            <a:r>
              <a:rPr lang="cs-CZ" sz="2400" dirty="0">
                <a:solidFill>
                  <a:schemeClr val="tx1"/>
                </a:solidFill>
                <a:latin typeface="Calibri" panose="020F0502020204030204" pitchFamily="34" charset="0"/>
              </a:rPr>
              <a:t>Typická základní deska umožňuje zapojení procesoru a operační paměti. Další komponenty (např. grafické karty, zvukové karty, pevné disky, mechaniky) se připojují pomocí rozšiřujících slotů nebo kabelů, které se zastrkávají do příslušných konektorů. Na základní desce je dále umístěna energeticky nezávislá paměť ROM, ve které je uložen systém </a:t>
            </a:r>
            <a:r>
              <a:rPr lang="cs-CZ" sz="2400" b="1" dirty="0">
                <a:solidFill>
                  <a:schemeClr val="tx1"/>
                </a:solidFill>
                <a:latin typeface="Calibri" panose="020F0502020204030204" pitchFamily="34" charset="0"/>
              </a:rPr>
              <a:t>BIOS</a:t>
            </a:r>
            <a:r>
              <a:rPr lang="cs-CZ" sz="2400" dirty="0">
                <a:solidFill>
                  <a:schemeClr val="tx1"/>
                </a:solidFill>
                <a:latin typeface="Calibri" panose="020F0502020204030204" pitchFamily="34" charset="0"/>
              </a:rPr>
              <a:t>, který slouží k oživení počítače hned po spuštění. BIOS je dnes již nahrazen systémem </a:t>
            </a:r>
            <a:r>
              <a:rPr lang="cs-CZ" sz="2400" b="1" dirty="0">
                <a:solidFill>
                  <a:schemeClr val="tx1"/>
                </a:solidFill>
                <a:latin typeface="Calibri" panose="020F0502020204030204" pitchFamily="34" charset="0"/>
              </a:rPr>
              <a:t>UEFI</a:t>
            </a:r>
            <a:r>
              <a:rPr lang="cs-CZ" sz="2400" dirty="0">
                <a:solidFill>
                  <a:schemeClr val="tx1"/>
                </a:solidFill>
                <a:latin typeface="Calibri" panose="020F0502020204030204" pitchFamily="34" charset="0"/>
              </a:rPr>
              <a:t>.</a:t>
            </a:r>
          </a:p>
          <a:p>
            <a:pPr lvl="1"/>
            <a:r>
              <a:rPr lang="cs-CZ" sz="2400" dirty="0">
                <a:solidFill>
                  <a:schemeClr val="tx1"/>
                </a:solidFill>
                <a:latin typeface="Calibri" panose="020F0502020204030204" pitchFamily="34" charset="0"/>
              </a:rPr>
              <a:t>Nejdůležitější integrované obvody jsou zabudovány v </a:t>
            </a:r>
            <a:r>
              <a:rPr lang="cs-CZ" sz="2400" b="1" dirty="0">
                <a:solidFill>
                  <a:schemeClr val="tx1"/>
                </a:solidFill>
                <a:latin typeface="Calibri" panose="020F0502020204030204" pitchFamily="34" charset="0"/>
              </a:rPr>
              <a:t>čipové sadě</a:t>
            </a:r>
            <a:r>
              <a:rPr lang="cs-CZ" sz="2400" dirty="0">
                <a:solidFill>
                  <a:schemeClr val="tx1"/>
                </a:solidFill>
                <a:latin typeface="Calibri" panose="020F0502020204030204" pitchFamily="34" charset="0"/>
              </a:rPr>
              <a:t> (anglicky </a:t>
            </a:r>
            <a:r>
              <a:rPr lang="cs-CZ" sz="2400" b="1" dirty="0" err="1">
                <a:solidFill>
                  <a:schemeClr val="tx1"/>
                </a:solidFill>
                <a:latin typeface="Calibri" panose="020F0502020204030204" pitchFamily="34" charset="0"/>
              </a:rPr>
              <a:t>chipset</a:t>
            </a:r>
            <a:r>
              <a:rPr lang="cs-CZ" sz="2400" dirty="0">
                <a:solidFill>
                  <a:schemeClr val="tx1"/>
                </a:solidFill>
                <a:latin typeface="Calibri" panose="020F0502020204030204" pitchFamily="34" charset="0"/>
              </a:rPr>
              <a:t>). Fyzicky může jít buď jenom o jeden čip, nebo dva (v tom případě se označují jako </a:t>
            </a:r>
            <a:r>
              <a:rPr lang="cs-CZ" sz="2400" b="1" dirty="0" err="1">
                <a:solidFill>
                  <a:schemeClr val="tx1"/>
                </a:solidFill>
                <a:latin typeface="Calibri" panose="020F0502020204030204" pitchFamily="34" charset="0"/>
              </a:rPr>
              <a:t>northbridge</a:t>
            </a:r>
            <a:r>
              <a:rPr lang="cs-CZ" sz="2400" dirty="0">
                <a:solidFill>
                  <a:schemeClr val="tx1"/>
                </a:solidFill>
                <a:latin typeface="Calibri" panose="020F0502020204030204" pitchFamily="34" charset="0"/>
              </a:rPr>
              <a:t> a </a:t>
            </a:r>
            <a:r>
              <a:rPr lang="cs-CZ" sz="2400" b="1" dirty="0" err="1">
                <a:solidFill>
                  <a:schemeClr val="tx1"/>
                </a:solidFill>
                <a:latin typeface="Calibri" panose="020F0502020204030204" pitchFamily="34" charset="0"/>
              </a:rPr>
              <a:t>southbridge</a:t>
            </a:r>
            <a:r>
              <a:rPr lang="cs-CZ" sz="2400" dirty="0">
                <a:solidFill>
                  <a:schemeClr val="tx1"/>
                </a:solidFill>
                <a:latin typeface="Calibri" panose="020F0502020204030204" pitchFamily="34" charset="0"/>
              </a:rPr>
              <a:t>). Čipová sada rozhoduje, jaký procesor a operační paměť je možné k základní desce připojit.</a:t>
            </a:r>
          </a:p>
        </p:txBody>
      </p:sp>
    </p:spTree>
    <p:extLst>
      <p:ext uri="{BB962C8B-B14F-4D97-AF65-F5344CB8AC3E}">
        <p14:creationId xmlns:p14="http://schemas.microsoft.com/office/powerpoint/2010/main" val="313002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a:bodyPr>
          <a:lstStyle/>
          <a:p>
            <a:r>
              <a:rPr lang="cs-CZ" dirty="0">
                <a:latin typeface="Calibri" panose="020F0502020204030204" pitchFamily="34" charset="0"/>
              </a:rPr>
              <a:t>Základní deska počítače</a:t>
            </a:r>
          </a:p>
        </p:txBody>
      </p:sp>
      <p:sp>
        <p:nvSpPr>
          <p:cNvPr id="8195" name="Rectangle 3"/>
          <p:cNvSpPr>
            <a:spLocks noGrp="1" noChangeArrowheads="1"/>
          </p:cNvSpPr>
          <p:nvPr>
            <p:ph type="body" idx="4294967295"/>
          </p:nvPr>
        </p:nvSpPr>
        <p:spPr>
          <a:xfrm>
            <a:off x="250825" y="1600200"/>
            <a:ext cx="8642350" cy="4924425"/>
          </a:xfrm>
          <a:prstGeom prst="rect">
            <a:avLst/>
          </a:prstGeom>
        </p:spPr>
        <p:txBody>
          <a:bodyPr>
            <a:normAutofit/>
          </a:bodyPr>
          <a:lstStyle/>
          <a:p>
            <a:pPr marL="285750" lvl="1">
              <a:buClr>
                <a:schemeClr val="tx2">
                  <a:lumMod val="60000"/>
                  <a:lumOff val="40000"/>
                </a:schemeClr>
              </a:buClr>
              <a:buFont typeface="Comenia Sans" pitchFamily="50" charset="-18"/>
              <a:buChar char="="/>
            </a:pPr>
            <a:r>
              <a:rPr lang="cs-CZ" sz="2400" dirty="0">
                <a:latin typeface="Calibri" panose="020F0502020204030204" pitchFamily="34" charset="0"/>
              </a:rPr>
              <a:t>Základní deska ovlivňuje:</a:t>
            </a:r>
          </a:p>
          <a:p>
            <a:pPr marL="541338" lvl="2" indent="-285750">
              <a:buClr>
                <a:schemeClr val="tx2">
                  <a:lumMod val="60000"/>
                  <a:lumOff val="40000"/>
                </a:schemeClr>
              </a:buClr>
              <a:buFont typeface="Comenia Sans" pitchFamily="50" charset="-18"/>
              <a:buChar char="="/>
            </a:pPr>
            <a:r>
              <a:rPr lang="cs-CZ" sz="2000" dirty="0">
                <a:latin typeface="Calibri" panose="020F0502020204030204" pitchFamily="34" charset="0"/>
              </a:rPr>
              <a:t>typ mikroprocesoru – fyzicky patice</a:t>
            </a:r>
          </a:p>
          <a:p>
            <a:pPr marL="541338" lvl="2" indent="-285750">
              <a:buClr>
                <a:schemeClr val="tx2">
                  <a:lumMod val="60000"/>
                  <a:lumOff val="40000"/>
                </a:schemeClr>
              </a:buClr>
              <a:buFont typeface="Comenia Sans" pitchFamily="50" charset="-18"/>
              <a:buChar char="="/>
            </a:pPr>
            <a:r>
              <a:rPr lang="cs-CZ" sz="2000" dirty="0">
                <a:latin typeface="Calibri" panose="020F0502020204030204" pitchFamily="34" charset="0"/>
              </a:rPr>
              <a:t>pro mikroprocesory Intel rychlost komunikace mikroprocesoru s operační pamětí – typ sběrnice FSB a její takt</a:t>
            </a:r>
          </a:p>
          <a:p>
            <a:pPr marL="541338" lvl="2" indent="-285750">
              <a:buClr>
                <a:schemeClr val="tx2">
                  <a:lumMod val="60000"/>
                  <a:lumOff val="40000"/>
                </a:schemeClr>
              </a:buClr>
              <a:buFont typeface="Comenia Sans" pitchFamily="50" charset="-18"/>
              <a:buChar char="="/>
            </a:pPr>
            <a:r>
              <a:rPr lang="cs-CZ" sz="2000" dirty="0">
                <a:latin typeface="Calibri" panose="020F0502020204030204" pitchFamily="34" charset="0"/>
              </a:rPr>
              <a:t>typ, rychlost a max. velikost operační paměti</a:t>
            </a:r>
          </a:p>
          <a:p>
            <a:pPr marL="541338" lvl="2" indent="-285750">
              <a:buClr>
                <a:schemeClr val="tx2">
                  <a:lumMod val="60000"/>
                  <a:lumOff val="40000"/>
                </a:schemeClr>
              </a:buClr>
              <a:buFont typeface="Comenia Sans" pitchFamily="50" charset="-18"/>
              <a:buChar char="="/>
            </a:pPr>
            <a:r>
              <a:rPr lang="cs-CZ" sz="2000" dirty="0">
                <a:latin typeface="Calibri" panose="020F0502020204030204" pitchFamily="34" charset="0"/>
              </a:rPr>
              <a:t>počet a typ rozšiřujících slotů</a:t>
            </a:r>
          </a:p>
          <a:p>
            <a:pPr marL="541338" lvl="2" indent="-285750">
              <a:buClr>
                <a:schemeClr val="tx2">
                  <a:lumMod val="60000"/>
                  <a:lumOff val="40000"/>
                </a:schemeClr>
              </a:buClr>
              <a:buFont typeface="Comenia Sans" pitchFamily="50" charset="-18"/>
              <a:buChar char="="/>
            </a:pPr>
            <a:r>
              <a:rPr lang="cs-CZ" sz="2000" dirty="0">
                <a:latin typeface="Calibri" panose="020F0502020204030204" pitchFamily="34" charset="0"/>
              </a:rPr>
              <a:t>použitý BIOS</a:t>
            </a:r>
          </a:p>
          <a:p>
            <a:pPr marL="541338" lvl="2" indent="-285750">
              <a:buClr>
                <a:schemeClr val="tx2">
                  <a:lumMod val="60000"/>
                  <a:lumOff val="40000"/>
                </a:schemeClr>
              </a:buClr>
              <a:buFont typeface="Comenia Sans" pitchFamily="50" charset="-18"/>
              <a:buChar char="="/>
            </a:pPr>
            <a:r>
              <a:rPr lang="cs-CZ" sz="2000" dirty="0">
                <a:latin typeface="Calibri" panose="020F0502020204030204" pitchFamily="34" charset="0"/>
              </a:rPr>
              <a:t>integrované řadiče pevných disků</a:t>
            </a:r>
          </a:p>
          <a:p>
            <a:pPr marL="541338" lvl="2" indent="-285750">
              <a:buClr>
                <a:schemeClr val="tx2">
                  <a:lumMod val="60000"/>
                  <a:lumOff val="40000"/>
                </a:schemeClr>
              </a:buClr>
              <a:buFont typeface="Comenia Sans" pitchFamily="50" charset="-18"/>
              <a:buChar char="="/>
            </a:pPr>
            <a:r>
              <a:rPr lang="cs-CZ" sz="2000" dirty="0">
                <a:latin typeface="Calibri" panose="020F0502020204030204" pitchFamily="34" charset="0"/>
              </a:rPr>
              <a:t>integrovaná I/O zařízení</a:t>
            </a:r>
          </a:p>
          <a:p>
            <a:pPr marL="541338" lvl="2" indent="-285750">
              <a:buClr>
                <a:schemeClr val="tx2">
                  <a:lumMod val="60000"/>
                  <a:lumOff val="40000"/>
                </a:schemeClr>
              </a:buClr>
              <a:buFont typeface="Comenia Sans" pitchFamily="50" charset="-18"/>
              <a:buChar char="="/>
            </a:pPr>
            <a:r>
              <a:rPr lang="cs-CZ" sz="2000" dirty="0">
                <a:latin typeface="Calibri" panose="020F0502020204030204" pitchFamily="34" charset="0"/>
              </a:rPr>
              <a:t>integrovaný USB kontrolér</a:t>
            </a:r>
          </a:p>
          <a:p>
            <a:pPr marL="541338" lvl="2" indent="-285750">
              <a:buClr>
                <a:schemeClr val="tx2">
                  <a:lumMod val="60000"/>
                  <a:lumOff val="40000"/>
                </a:schemeClr>
              </a:buClr>
              <a:buFont typeface="Comenia Sans" pitchFamily="50" charset="-18"/>
              <a:buChar char="="/>
            </a:pPr>
            <a:r>
              <a:rPr lang="cs-CZ" sz="2000" dirty="0">
                <a:latin typeface="Calibri" panose="020F0502020204030204" pitchFamily="34" charset="0"/>
              </a:rPr>
              <a:t>další integrované díly – síťová karta, zvuková karta, atd.</a:t>
            </a:r>
          </a:p>
          <a:p>
            <a:pPr marL="285750" lvl="1">
              <a:buClr>
                <a:schemeClr val="tx2">
                  <a:lumMod val="60000"/>
                  <a:lumOff val="40000"/>
                </a:schemeClr>
              </a:buClr>
              <a:buFont typeface="Comenia Sans" pitchFamily="50" charset="-18"/>
              <a:buChar char="="/>
            </a:pPr>
            <a:r>
              <a:rPr lang="cs-CZ" sz="2400" dirty="0">
                <a:latin typeface="Calibri" panose="020F0502020204030204" pitchFamily="34" charset="0"/>
              </a:rPr>
              <a:t>Významnou roli hraje </a:t>
            </a:r>
            <a:r>
              <a:rPr lang="cs-CZ" sz="2400" b="1" dirty="0" err="1">
                <a:latin typeface="Calibri" panose="020F0502020204030204" pitchFamily="34" charset="0"/>
              </a:rPr>
              <a:t>chipset</a:t>
            </a:r>
            <a:r>
              <a:rPr lang="cs-CZ" sz="2400" dirty="0">
                <a:latin typeface="Calibri" panose="020F0502020204030204" pitchFamily="34" charset="0"/>
              </a:rPr>
              <a:t>, který většinu uvedených vlastností realizuje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a:latin typeface="Calibri" panose="020F0502020204030204" pitchFamily="34" charset="0"/>
              </a:rPr>
              <a:t>Rozšiřující sloty</a:t>
            </a:r>
          </a:p>
        </p:txBody>
      </p:sp>
      <p:sp>
        <p:nvSpPr>
          <p:cNvPr id="3" name="Zástupný symbol pro text 2"/>
          <p:cNvSpPr>
            <a:spLocks noGrp="1"/>
          </p:cNvSpPr>
          <p:nvPr>
            <p:ph type="body" sz="quarter" idx="10"/>
          </p:nvPr>
        </p:nvSpPr>
        <p:spPr>
          <a:xfrm>
            <a:off x="896443" y="1653758"/>
            <a:ext cx="7781731" cy="4752000"/>
          </a:xfrm>
        </p:spPr>
        <p:txBody>
          <a:bodyPr>
            <a:normAutofit/>
          </a:bodyPr>
          <a:lstStyle/>
          <a:p>
            <a:pPr lvl="1"/>
            <a:r>
              <a:rPr lang="cs-CZ" sz="2800" dirty="0">
                <a:solidFill>
                  <a:schemeClr val="tx1"/>
                </a:solidFill>
                <a:latin typeface="Calibri" panose="020F0502020204030204" pitchFamily="34" charset="0"/>
              </a:rPr>
              <a:t>Rozšiřující sloty umožňují připojit k počítači další zařízení. Postupem času se vyvinul velký počet druhů. Odlišují se zejména přenosovými rychlostmi a schopnostmi napájet připojená zařízení.</a:t>
            </a:r>
          </a:p>
          <a:p>
            <a:endParaRPr lang="cs-CZ" sz="2400" b="0" dirty="0">
              <a:latin typeface="Calibri" panose="020F0502020204030204" pitchFamily="34" charset="0"/>
            </a:endParaRPr>
          </a:p>
          <a:p>
            <a:pPr lvl="1">
              <a:lnSpc>
                <a:spcPct val="90000"/>
              </a:lnSpc>
            </a:pPr>
            <a:r>
              <a:rPr lang="cs-CZ" sz="2200" dirty="0">
                <a:solidFill>
                  <a:schemeClr val="tx1"/>
                </a:solidFill>
                <a:latin typeface="Calibri" panose="020F0502020204030204" pitchFamily="34" charset="0"/>
              </a:rPr>
              <a:t>ISA – Dnes již nepoužívané. Dřív se používala pro připojení třeba grafických karet (v té době 2D akcelerátorů), zvukových karet a dalších</a:t>
            </a:r>
          </a:p>
          <a:p>
            <a:pPr lvl="1">
              <a:lnSpc>
                <a:spcPct val="90000"/>
              </a:lnSpc>
            </a:pPr>
            <a:r>
              <a:rPr lang="cs-CZ" sz="2200" dirty="0">
                <a:solidFill>
                  <a:schemeClr val="tx1"/>
                </a:solidFill>
                <a:latin typeface="Calibri" panose="020F0502020204030204" pitchFamily="34" charset="0"/>
              </a:rPr>
              <a:t>EISA – Dnes již nepoužívané. Rozšíření ISA slotu.</a:t>
            </a:r>
          </a:p>
          <a:p>
            <a:pPr lvl="1">
              <a:lnSpc>
                <a:spcPct val="90000"/>
              </a:lnSpc>
            </a:pPr>
            <a:r>
              <a:rPr lang="cs-CZ" sz="2200" dirty="0">
                <a:solidFill>
                  <a:schemeClr val="tx1"/>
                </a:solidFill>
                <a:latin typeface="Calibri" panose="020F0502020204030204" pitchFamily="34" charset="0"/>
              </a:rPr>
              <a:t>VESA – Dnes již nepoužívané. Určeno pro grafické karty</a:t>
            </a:r>
          </a:p>
        </p:txBody>
      </p:sp>
    </p:spTree>
    <p:extLst>
      <p:ext uri="{BB962C8B-B14F-4D97-AF65-F5344CB8AC3E}">
        <p14:creationId xmlns:p14="http://schemas.microsoft.com/office/powerpoint/2010/main" val="2246593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a:latin typeface="Calibri" panose="020F0502020204030204" pitchFamily="34" charset="0"/>
              </a:rPr>
              <a:t>Rozšiřující sloty</a:t>
            </a:r>
          </a:p>
        </p:txBody>
      </p:sp>
      <p:sp>
        <p:nvSpPr>
          <p:cNvPr id="3" name="Zástupný symbol pro text 2"/>
          <p:cNvSpPr>
            <a:spLocks noGrp="1"/>
          </p:cNvSpPr>
          <p:nvPr>
            <p:ph type="body" sz="quarter" idx="10"/>
          </p:nvPr>
        </p:nvSpPr>
        <p:spPr/>
        <p:txBody>
          <a:bodyPr>
            <a:normAutofit fontScale="40000" lnSpcReduction="20000"/>
          </a:bodyPr>
          <a:lstStyle/>
          <a:p>
            <a:pPr lvl="1"/>
            <a:r>
              <a:rPr lang="cs-CZ" sz="5400" b="1" dirty="0">
                <a:solidFill>
                  <a:schemeClr val="tx1"/>
                </a:solidFill>
                <a:latin typeface="Calibri" panose="020F0502020204030204" pitchFamily="34" charset="0"/>
              </a:rPr>
              <a:t>PCI</a:t>
            </a:r>
            <a:r>
              <a:rPr lang="cs-CZ" sz="5400" dirty="0">
                <a:solidFill>
                  <a:schemeClr val="tx1"/>
                </a:solidFill>
                <a:latin typeface="Calibri" panose="020F0502020204030204" pitchFamily="34" charset="0"/>
              </a:rPr>
              <a:t> – Dříve běžně používaný slot pro všechny rozšiřující karty, později už nestačil požadavkům grafických karet. V současnosti je vytlačován PCI Express slotem.</a:t>
            </a:r>
          </a:p>
          <a:p>
            <a:pPr lvl="1"/>
            <a:r>
              <a:rPr lang="cs-CZ" sz="5400" b="1" dirty="0">
                <a:solidFill>
                  <a:schemeClr val="tx1"/>
                </a:solidFill>
                <a:latin typeface="Calibri" panose="020F0502020204030204" pitchFamily="34" charset="0"/>
              </a:rPr>
              <a:t>AGP</a:t>
            </a:r>
            <a:r>
              <a:rPr lang="cs-CZ" sz="5400" dirty="0">
                <a:solidFill>
                  <a:schemeClr val="tx1"/>
                </a:solidFill>
                <a:latin typeface="Calibri" panose="020F0502020204030204" pitchFamily="34" charset="0"/>
              </a:rPr>
              <a:t> – Slot navržen speciálně pro grafické karty. Je výrazně rychlejší než PCI, kolem roku 2010 se ale vyskytoval už jen u starých základních desek (</a:t>
            </a:r>
            <a:r>
              <a:rPr lang="cs-CZ" sz="5400" dirty="0" err="1">
                <a:solidFill>
                  <a:schemeClr val="tx1"/>
                </a:solidFill>
                <a:latin typeface="Calibri" panose="020F0502020204030204" pitchFamily="34" charset="0"/>
              </a:rPr>
              <a:t>Socket</a:t>
            </a:r>
            <a:r>
              <a:rPr lang="cs-CZ" sz="5400" dirty="0">
                <a:solidFill>
                  <a:schemeClr val="tx1"/>
                </a:solidFill>
                <a:latin typeface="Calibri" panose="020F0502020204030204" pitchFamily="34" charset="0"/>
              </a:rPr>
              <a:t> A, </a:t>
            </a:r>
            <a:r>
              <a:rPr lang="cs-CZ" sz="5400" dirty="0" err="1">
                <a:solidFill>
                  <a:schemeClr val="tx1"/>
                </a:solidFill>
                <a:latin typeface="Calibri" panose="020F0502020204030204" pitchFamily="34" charset="0"/>
              </a:rPr>
              <a:t>Socket</a:t>
            </a:r>
            <a:r>
              <a:rPr lang="cs-CZ" sz="5400" dirty="0">
                <a:solidFill>
                  <a:schemeClr val="tx1"/>
                </a:solidFill>
                <a:latin typeface="Calibri" panose="020F0502020204030204" pitchFamily="34" charset="0"/>
              </a:rPr>
              <a:t> 478…), neboť u nových se postupně používal modernější PCI Express</a:t>
            </a:r>
          </a:p>
          <a:p>
            <a:pPr lvl="1"/>
            <a:r>
              <a:rPr lang="cs-CZ" sz="5400" b="1" dirty="0">
                <a:solidFill>
                  <a:schemeClr val="tx1"/>
                </a:solidFill>
                <a:latin typeface="Calibri" panose="020F0502020204030204" pitchFamily="34" charset="0"/>
              </a:rPr>
              <a:t>PCI-Express</a:t>
            </a:r>
            <a:r>
              <a:rPr lang="cs-CZ" sz="5400" dirty="0">
                <a:solidFill>
                  <a:schemeClr val="tx1"/>
                </a:solidFill>
                <a:latin typeface="Calibri" panose="020F0502020204030204" pitchFamily="34" charset="0"/>
              </a:rPr>
              <a:t> – Nástupce PCI a AGP. Funguje jako univerzální sběrnice pro připojení jakéhokoliv standardního typu přídavných karet (grafické, zvukové, síťové a další karty). Dosahuje mnohem vyšších přenosových rychlostí než předchůdci. Zařízení určená pro PCI Express nejsou zpětně kompatibilní s žádným předchozím slotem (AGP, PCI, …).</a:t>
            </a:r>
          </a:p>
          <a:p>
            <a:endParaRPr lang="cs-CZ" b="0" dirty="0">
              <a:latin typeface="Calibri" panose="020F0502020204030204" pitchFamily="34" charset="0"/>
            </a:endParaRPr>
          </a:p>
        </p:txBody>
      </p:sp>
    </p:spTree>
    <p:extLst>
      <p:ext uri="{BB962C8B-B14F-4D97-AF65-F5344CB8AC3E}">
        <p14:creationId xmlns:p14="http://schemas.microsoft.com/office/powerpoint/2010/main" val="1286172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normAutofit fontScale="90000"/>
          </a:bodyPr>
          <a:lstStyle/>
          <a:p>
            <a:r>
              <a:rPr lang="cs-CZ" dirty="0">
                <a:latin typeface="Calibri" panose="020F0502020204030204" pitchFamily="34" charset="0"/>
              </a:rPr>
              <a:t>Zjednodušené blokové schéma</a:t>
            </a:r>
          </a:p>
        </p:txBody>
      </p:sp>
      <p:pic>
        <p:nvPicPr>
          <p:cNvPr id="1026" name="Picture 2" descr="https://upload.wikimedia.org/wikipedia/commons/thumb/b/bd/Motherboard_diagram.svg/370px-Motherboard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5696" y="1112897"/>
            <a:ext cx="3524250" cy="5429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8614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err="1"/>
              <a:t>Form</a:t>
            </a:r>
            <a:r>
              <a:rPr lang="cs-CZ" dirty="0"/>
              <a:t> </a:t>
            </a:r>
            <a:r>
              <a:rPr lang="cs-CZ" dirty="0" err="1"/>
              <a:t>Factor</a:t>
            </a:r>
            <a:endParaRPr lang="cs-CZ" dirty="0"/>
          </a:p>
        </p:txBody>
      </p:sp>
      <p:sp>
        <p:nvSpPr>
          <p:cNvPr id="3" name="Zástupný symbol pro text 2"/>
          <p:cNvSpPr>
            <a:spLocks noGrp="1"/>
          </p:cNvSpPr>
          <p:nvPr>
            <p:ph type="body" sz="quarter" idx="10"/>
          </p:nvPr>
        </p:nvSpPr>
        <p:spPr>
          <a:xfrm>
            <a:off x="887816" y="1584746"/>
            <a:ext cx="7781731" cy="4752000"/>
          </a:xfrm>
        </p:spPr>
        <p:txBody>
          <a:bodyPr>
            <a:normAutofit fontScale="77500" lnSpcReduction="20000"/>
          </a:bodyPr>
          <a:lstStyle/>
          <a:p>
            <a:r>
              <a:rPr lang="cs-CZ" sz="4100" b="0" dirty="0">
                <a:latin typeface="Calibri" panose="020F0502020204030204" pitchFamily="34" charset="0"/>
              </a:rPr>
              <a:t>Velikost základní desky a její uspořádání</a:t>
            </a:r>
          </a:p>
          <a:p>
            <a:endParaRPr lang="cs-CZ" sz="2400" b="0" dirty="0">
              <a:latin typeface="Calibri" panose="020F0502020204030204" pitchFamily="34" charset="0"/>
            </a:endParaRPr>
          </a:p>
          <a:p>
            <a:pPr marL="269875" indent="-269875">
              <a:buClr>
                <a:schemeClr val="tx2">
                  <a:lumMod val="60000"/>
                  <a:lumOff val="40000"/>
                </a:schemeClr>
              </a:buClr>
              <a:buFont typeface="Comenia Sans" pitchFamily="50" charset="-18"/>
              <a:buChar char="="/>
            </a:pPr>
            <a:r>
              <a:rPr lang="cs-CZ" sz="3000" b="0" dirty="0">
                <a:latin typeface="Calibri" panose="020F0502020204030204" pitchFamily="34" charset="0"/>
                <a:cs typeface="+mn-cs"/>
              </a:rPr>
              <a:t>ATX – vytvořen firmou Intel v roce 1995. Dnes patří k nejpoužívanějším.</a:t>
            </a:r>
          </a:p>
          <a:p>
            <a:pPr marL="269875" indent="-269875">
              <a:buClr>
                <a:schemeClr val="tx2">
                  <a:lumMod val="60000"/>
                  <a:lumOff val="40000"/>
                </a:schemeClr>
              </a:buClr>
              <a:buFont typeface="Comenia Sans" pitchFamily="50" charset="-18"/>
              <a:buChar char="="/>
            </a:pPr>
            <a:r>
              <a:rPr lang="cs-CZ" sz="3000" b="0" dirty="0" err="1">
                <a:latin typeface="Calibri" panose="020F0502020204030204" pitchFamily="34" charset="0"/>
                <a:cs typeface="+mn-cs"/>
              </a:rPr>
              <a:t>microATX</a:t>
            </a:r>
            <a:r>
              <a:rPr lang="cs-CZ" sz="3000" b="0" dirty="0">
                <a:latin typeface="Calibri" panose="020F0502020204030204" pitchFamily="34" charset="0"/>
                <a:cs typeface="+mn-cs"/>
              </a:rPr>
              <a:t> – zmenšená verze ATX. O 25 % kratší. Obsahuje méně rozšiřujících slotů. Dnes patří k nejpoužívanějším zejména v kancelářských počítačích.</a:t>
            </a:r>
          </a:p>
          <a:p>
            <a:pPr marL="269875" indent="-269875">
              <a:buClr>
                <a:schemeClr val="tx2">
                  <a:lumMod val="60000"/>
                  <a:lumOff val="40000"/>
                </a:schemeClr>
              </a:buClr>
              <a:buFont typeface="Comenia Sans" pitchFamily="50" charset="-18"/>
              <a:buChar char="="/>
            </a:pPr>
            <a:r>
              <a:rPr lang="cs-CZ" sz="3000" b="0" dirty="0">
                <a:latin typeface="Calibri" panose="020F0502020204030204" pitchFamily="34" charset="0"/>
                <a:cs typeface="+mn-cs"/>
              </a:rPr>
              <a:t>PC/XT – vytvořen firmou IBM. První deska pro domácí počítače. Vzhledem k tomu, že měla otevřenou specifikaci, tak bylo vyráběno mnoho jejích klonů a stala se de facto standardem.</a:t>
            </a:r>
          </a:p>
          <a:p>
            <a:pPr marL="269875" indent="-269875">
              <a:buClr>
                <a:schemeClr val="tx2">
                  <a:lumMod val="60000"/>
                  <a:lumOff val="40000"/>
                </a:schemeClr>
              </a:buClr>
              <a:buFont typeface="Comenia Sans" pitchFamily="50" charset="-18"/>
              <a:buChar char="="/>
            </a:pPr>
            <a:r>
              <a:rPr lang="cs-CZ" sz="3000" b="0" dirty="0">
                <a:latin typeface="Calibri" panose="020F0502020204030204" pitchFamily="34" charset="0"/>
                <a:cs typeface="+mn-cs"/>
              </a:rPr>
              <a:t>AT </a:t>
            </a:r>
            <a:r>
              <a:rPr lang="cs-CZ" sz="3000" b="0" dirty="0" err="1">
                <a:latin typeface="Calibri" panose="020F0502020204030204" pitchFamily="34" charset="0"/>
                <a:cs typeface="+mn-cs"/>
              </a:rPr>
              <a:t>form</a:t>
            </a:r>
            <a:r>
              <a:rPr lang="cs-CZ" sz="3000" b="0" dirty="0">
                <a:latin typeface="Calibri" panose="020F0502020204030204" pitchFamily="34" charset="0"/>
                <a:cs typeface="+mn-cs"/>
              </a:rPr>
              <a:t> </a:t>
            </a:r>
            <a:r>
              <a:rPr lang="cs-CZ" sz="3000" b="0" dirty="0" err="1">
                <a:latin typeface="Calibri" panose="020F0502020204030204" pitchFamily="34" charset="0"/>
                <a:cs typeface="+mn-cs"/>
              </a:rPr>
              <a:t>factor</a:t>
            </a:r>
            <a:r>
              <a:rPr lang="cs-CZ" sz="3000" b="0" dirty="0">
                <a:latin typeface="Calibri" panose="020F0502020204030204" pitchFamily="34" charset="0"/>
                <a:cs typeface="+mn-cs"/>
              </a:rPr>
              <a:t> (</a:t>
            </a:r>
            <a:r>
              <a:rPr lang="cs-CZ" sz="3000" b="0" dirty="0" err="1">
                <a:latin typeface="Calibri" panose="020F0502020204030204" pitchFamily="34" charset="0"/>
                <a:cs typeface="+mn-cs"/>
              </a:rPr>
              <a:t>Advanced</a:t>
            </a:r>
            <a:r>
              <a:rPr lang="cs-CZ" sz="3000" b="0" dirty="0">
                <a:latin typeface="Calibri" panose="020F0502020204030204" pitchFamily="34" charset="0"/>
                <a:cs typeface="+mn-cs"/>
              </a:rPr>
              <a:t> Technology) – vytvořen firmou IBM. Následovník PC/XT a předchůdce ATX. Velmi populární za éry procesorů Intel 80386.</a:t>
            </a:r>
          </a:p>
          <a:p>
            <a:pPr marL="269875" indent="-269875">
              <a:buClr>
                <a:schemeClr val="tx2">
                  <a:lumMod val="60000"/>
                  <a:lumOff val="40000"/>
                </a:schemeClr>
              </a:buClr>
              <a:buFont typeface="Comenia Sans" pitchFamily="50" charset="-18"/>
              <a:buChar char="="/>
            </a:pPr>
            <a:r>
              <a:rPr lang="cs-CZ" sz="3000" b="0" dirty="0">
                <a:latin typeface="Calibri" panose="020F0502020204030204" pitchFamily="34" charset="0"/>
                <a:cs typeface="+mn-cs"/>
              </a:rPr>
              <a:t>Baby AT – zmenšená varianta AT.</a:t>
            </a:r>
          </a:p>
        </p:txBody>
      </p:sp>
    </p:spTree>
    <p:extLst>
      <p:ext uri="{BB962C8B-B14F-4D97-AF65-F5344CB8AC3E}">
        <p14:creationId xmlns:p14="http://schemas.microsoft.com/office/powerpoint/2010/main" val="198909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err="1"/>
              <a:t>Form</a:t>
            </a:r>
            <a:r>
              <a:rPr lang="cs-CZ" dirty="0"/>
              <a:t> </a:t>
            </a:r>
            <a:r>
              <a:rPr lang="cs-CZ" dirty="0" err="1"/>
              <a:t>Factor</a:t>
            </a:r>
            <a:endParaRPr lang="cs-CZ" dirty="0"/>
          </a:p>
        </p:txBody>
      </p:sp>
      <p:sp>
        <p:nvSpPr>
          <p:cNvPr id="3" name="Zástupný symbol pro text 2"/>
          <p:cNvSpPr>
            <a:spLocks noGrp="1"/>
          </p:cNvSpPr>
          <p:nvPr>
            <p:ph type="body" sz="quarter" idx="10"/>
          </p:nvPr>
        </p:nvSpPr>
        <p:spPr/>
        <p:txBody>
          <a:bodyPr>
            <a:normAutofit fontScale="92500"/>
          </a:bodyPr>
          <a:lstStyle/>
          <a:p>
            <a:pPr marL="269875" indent="-269875">
              <a:buClr>
                <a:schemeClr val="tx2">
                  <a:lumMod val="60000"/>
                  <a:lumOff val="40000"/>
                </a:schemeClr>
              </a:buClr>
              <a:buFont typeface="Comenia Sans" pitchFamily="50" charset="-18"/>
              <a:buChar char="="/>
            </a:pPr>
            <a:r>
              <a:rPr lang="cs-CZ" sz="3000" b="0" dirty="0">
                <a:latin typeface="Calibri" panose="020F0502020204030204" pitchFamily="34" charset="0"/>
                <a:cs typeface="+mn-cs"/>
              </a:rPr>
              <a:t>ETX – používán v </a:t>
            </a:r>
            <a:r>
              <a:rPr lang="cs-CZ" sz="3000" b="0" dirty="0" err="1">
                <a:latin typeface="Calibri" panose="020F0502020204030204" pitchFamily="34" charset="0"/>
                <a:cs typeface="+mn-cs"/>
              </a:rPr>
              <a:t>embedded</a:t>
            </a:r>
            <a:r>
              <a:rPr lang="cs-CZ" sz="3000" b="0" dirty="0">
                <a:latin typeface="Calibri" panose="020F0502020204030204" pitchFamily="34" charset="0"/>
                <a:cs typeface="+mn-cs"/>
              </a:rPr>
              <a:t> počítačích.</a:t>
            </a:r>
          </a:p>
          <a:p>
            <a:pPr marL="269875" indent="-269875">
              <a:buClr>
                <a:schemeClr val="tx2">
                  <a:lumMod val="60000"/>
                  <a:lumOff val="40000"/>
                </a:schemeClr>
              </a:buClr>
              <a:buFont typeface="Comenia Sans" pitchFamily="50" charset="-18"/>
              <a:buChar char="="/>
            </a:pPr>
            <a:r>
              <a:rPr lang="cs-CZ" sz="3000" b="0" dirty="0" err="1">
                <a:latin typeface="Calibri" panose="020F0502020204030204" pitchFamily="34" charset="0"/>
                <a:cs typeface="+mn-cs"/>
              </a:rPr>
              <a:t>FlexATX</a:t>
            </a:r>
            <a:endParaRPr lang="cs-CZ" sz="3000" b="0" dirty="0">
              <a:latin typeface="Calibri" panose="020F0502020204030204" pitchFamily="34" charset="0"/>
              <a:cs typeface="+mn-cs"/>
            </a:endParaRPr>
          </a:p>
          <a:p>
            <a:pPr marL="269875" indent="-269875">
              <a:buClr>
                <a:schemeClr val="tx2">
                  <a:lumMod val="60000"/>
                  <a:lumOff val="40000"/>
                </a:schemeClr>
              </a:buClr>
              <a:buFont typeface="Comenia Sans" pitchFamily="50" charset="-18"/>
              <a:buChar char="="/>
            </a:pPr>
            <a:r>
              <a:rPr lang="cs-CZ" sz="3000" b="0" dirty="0">
                <a:latin typeface="Calibri" panose="020F0502020204030204" pitchFamily="34" charset="0"/>
                <a:cs typeface="+mn-cs"/>
              </a:rPr>
              <a:t>LPX</a:t>
            </a:r>
          </a:p>
          <a:p>
            <a:pPr marL="269875" indent="-269875">
              <a:buClr>
                <a:schemeClr val="tx2">
                  <a:lumMod val="60000"/>
                  <a:lumOff val="40000"/>
                </a:schemeClr>
              </a:buClr>
              <a:buFont typeface="Comenia Sans" pitchFamily="50" charset="-18"/>
              <a:buChar char="="/>
            </a:pPr>
            <a:r>
              <a:rPr lang="cs-CZ" sz="3000" b="0" dirty="0">
                <a:latin typeface="Calibri" panose="020F0502020204030204" pitchFamily="34" charset="0"/>
                <a:cs typeface="+mn-cs"/>
              </a:rPr>
              <a:t>NLX – nízko profilová základní deska. Vytvořena v roce 1997.</a:t>
            </a:r>
          </a:p>
          <a:p>
            <a:pPr marL="269875" indent="-269875">
              <a:buClr>
                <a:schemeClr val="tx2">
                  <a:lumMod val="60000"/>
                  <a:lumOff val="40000"/>
                </a:schemeClr>
              </a:buClr>
              <a:buFont typeface="Comenia Sans" pitchFamily="50" charset="-18"/>
              <a:buChar char="="/>
            </a:pPr>
            <a:r>
              <a:rPr lang="cs-CZ" sz="3000" b="0" dirty="0">
                <a:latin typeface="Calibri" panose="020F0502020204030204" pitchFamily="34" charset="0"/>
                <a:cs typeface="+mn-cs"/>
              </a:rPr>
              <a:t>BTX (</a:t>
            </a:r>
            <a:r>
              <a:rPr lang="cs-CZ" sz="3000" b="0" dirty="0" err="1">
                <a:latin typeface="Calibri" panose="020F0502020204030204" pitchFamily="34" charset="0"/>
                <a:cs typeface="+mn-cs"/>
              </a:rPr>
              <a:t>Balanced</a:t>
            </a:r>
            <a:r>
              <a:rPr lang="cs-CZ" sz="3000" b="0" dirty="0">
                <a:latin typeface="Calibri" panose="020F0502020204030204" pitchFamily="34" charset="0"/>
                <a:cs typeface="+mn-cs"/>
              </a:rPr>
              <a:t> Technology </a:t>
            </a:r>
            <a:r>
              <a:rPr lang="cs-CZ" sz="3000" b="0" dirty="0" err="1">
                <a:latin typeface="Calibri" panose="020F0502020204030204" pitchFamily="34" charset="0"/>
                <a:cs typeface="+mn-cs"/>
              </a:rPr>
              <a:t>Extended</a:t>
            </a:r>
            <a:r>
              <a:rPr lang="cs-CZ" sz="3000" b="0" dirty="0">
                <a:latin typeface="Calibri" panose="020F0502020204030204" pitchFamily="34" charset="0"/>
                <a:cs typeface="+mn-cs"/>
              </a:rPr>
              <a:t>) – vytvořen firmou Intel. Měl nahradit ATX. Lepší chlazení a napájení. Příliš se neujal.</a:t>
            </a:r>
          </a:p>
          <a:p>
            <a:pPr marL="269875" indent="-269875">
              <a:buClr>
                <a:schemeClr val="tx2">
                  <a:lumMod val="60000"/>
                  <a:lumOff val="40000"/>
                </a:schemeClr>
              </a:buClr>
              <a:buFont typeface="Comenia Sans" pitchFamily="50" charset="-18"/>
              <a:buChar char="="/>
            </a:pPr>
            <a:r>
              <a:rPr lang="cs-CZ" sz="3000" b="0" dirty="0">
                <a:latin typeface="Calibri" panose="020F0502020204030204" pitchFamily="34" charset="0"/>
                <a:cs typeface="+mn-cs"/>
              </a:rPr>
              <a:t>Mini-ITX – velmi malé. Malá rozšiřitelnost. Používá se převážně pro multimediální centra. Od firmy Via.</a:t>
            </a:r>
          </a:p>
          <a:p>
            <a:endParaRPr lang="cs-CZ" dirty="0"/>
          </a:p>
        </p:txBody>
      </p:sp>
    </p:spTree>
    <p:extLst>
      <p:ext uri="{BB962C8B-B14F-4D97-AF65-F5344CB8AC3E}">
        <p14:creationId xmlns:p14="http://schemas.microsoft.com/office/powerpoint/2010/main" val="189653622"/>
      </p:ext>
    </p:extLst>
  </p:cSld>
  <p:clrMapOvr>
    <a:masterClrMapping/>
  </p:clrMapOvr>
</p:sld>
</file>

<file path=ppt/theme/theme1.xml><?xml version="1.0" encoding="utf-8"?>
<a:theme xmlns:a="http://schemas.openxmlformats.org/drawingml/2006/main" name="Prezentace FI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celář">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Motiv sady Office">
  <a:themeElements>
    <a:clrScheme name="Kancelář">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celář">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celář">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Prezentace FIM</Template>
  <TotalTime>4116</TotalTime>
  <Words>1305</Words>
  <Application>Microsoft Office PowerPoint</Application>
  <PresentationFormat>Předvádění na obrazovce (4:3)</PresentationFormat>
  <Paragraphs>137</Paragraphs>
  <Slides>25</Slides>
  <Notes>13</Notes>
  <HiddenSlides>0</HiddenSlides>
  <MMClips>0</MMClips>
  <ScaleCrop>false</ScaleCrop>
  <HeadingPairs>
    <vt:vector size="6" baseType="variant">
      <vt:variant>
        <vt:lpstr>Použitá písma</vt:lpstr>
      </vt:variant>
      <vt:variant>
        <vt:i4>3</vt:i4>
      </vt:variant>
      <vt:variant>
        <vt:lpstr>Motiv</vt:lpstr>
      </vt:variant>
      <vt:variant>
        <vt:i4>1</vt:i4>
      </vt:variant>
      <vt:variant>
        <vt:lpstr>Nadpisy snímků</vt:lpstr>
      </vt:variant>
      <vt:variant>
        <vt:i4>25</vt:i4>
      </vt:variant>
    </vt:vector>
  </HeadingPairs>
  <TitlesOfParts>
    <vt:vector size="29" baseType="lpstr">
      <vt:lpstr>Calibri</vt:lpstr>
      <vt:lpstr>Arial</vt:lpstr>
      <vt:lpstr>Comenia Sans</vt:lpstr>
      <vt:lpstr>Prezentace FIM</vt:lpstr>
      <vt:lpstr>Základní deska</vt:lpstr>
      <vt:lpstr>Základní deska počítače</vt:lpstr>
      <vt:lpstr>Základní deska počítače</vt:lpstr>
      <vt:lpstr>Základní deska počítače</vt:lpstr>
      <vt:lpstr>Rozšiřující sloty</vt:lpstr>
      <vt:lpstr>Rozšiřující sloty</vt:lpstr>
      <vt:lpstr>Zjednodušené blokové schéma</vt:lpstr>
      <vt:lpstr>Form Factor</vt:lpstr>
      <vt:lpstr>Form Factor</vt:lpstr>
      <vt:lpstr>Základní deska ATX</vt:lpstr>
      <vt:lpstr>Základní deska ATX</vt:lpstr>
      <vt:lpstr>Základní deska BTX</vt:lpstr>
      <vt:lpstr>Základní deska BTX</vt:lpstr>
      <vt:lpstr>Teplota a spolehlivost</vt:lpstr>
      <vt:lpstr>Proud vzduchu ve skříních ATX a BTX</vt:lpstr>
      <vt:lpstr>Konektory</vt:lpstr>
      <vt:lpstr>Konektory</vt:lpstr>
      <vt:lpstr>Propojky (jumpery)</vt:lpstr>
      <vt:lpstr>Přepínače (switch)</vt:lpstr>
      <vt:lpstr>Rozložení vybraných prvků</vt:lpstr>
      <vt:lpstr>BIOS</vt:lpstr>
      <vt:lpstr>UEFI</vt:lpstr>
      <vt:lpstr>Integrovaná zařízení</vt:lpstr>
      <vt:lpstr>Prakticky</vt:lpstr>
      <vt:lpstr>Děkuji za pozornost…</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Univerzita Hradec Králové</dc:title>
  <dc:creator>Josef Horálek</dc:creator>
  <cp:lastModifiedBy>Mikulecký Peter</cp:lastModifiedBy>
  <cp:revision>225</cp:revision>
  <dcterms:created xsi:type="dcterms:W3CDTF">2010-10-22T07:36:49Z</dcterms:created>
  <dcterms:modified xsi:type="dcterms:W3CDTF">2023-02-27T08:50:32Z</dcterms:modified>
</cp:coreProperties>
</file>